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1" r:id="rId2"/>
    <p:sldId id="262" r:id="rId3"/>
    <p:sldId id="260" r:id="rId4"/>
    <p:sldId id="257" r:id="rId5"/>
    <p:sldId id="259" r:id="rId6"/>
    <p:sldId id="258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8D311-5D5C-4BC8-B0A0-B695B7AA2EBB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BFBD0-70AF-482F-BD4E-4BC9CBD7F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BFBD0-70AF-482F-BD4E-4BC9CBD7FA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kolorowanka-nuty_844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E67300">
                <a:tint val="45000"/>
                <a:satMod val="400000"/>
              </a:srgbClr>
            </a:duotone>
            <a:lum bright="30000"/>
          </a:blip>
          <a:stretch>
            <a:fillRect/>
          </a:stretch>
        </p:blipFill>
        <p:spPr>
          <a:xfrm>
            <a:off x="1428728" y="97770"/>
            <a:ext cx="6286544" cy="18310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16165"/>
            <a:ext cx="7772400" cy="1470025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071942"/>
            <a:ext cx="5915044" cy="1285884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0i4l2h0mas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8596" y="2428868"/>
            <a:ext cx="1285884" cy="12858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6B98-68BF-429D-9A55-5825B1A8A861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CC086-B0B3-4623-BCFB-5CAB4BEE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артинки по запросу &quot;бетховен лунная соната обложка&quot;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3352800" cy="3073400"/>
          </a:xfrm>
          <a:prstGeom prst="rect">
            <a:avLst/>
          </a:prstGeom>
          <a:noFill/>
        </p:spPr>
      </p:pic>
      <p:pic>
        <p:nvPicPr>
          <p:cNvPr id="3" name="Picture 2" descr="Картинки по запросу &quot;бетховен лунная соната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362200"/>
            <a:ext cx="4543425" cy="3048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3886200" y="457200"/>
            <a:ext cx="5029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ntino script" pitchFamily="2" charset="0"/>
                <a:cs typeface="Times New Roman" pitchFamily="18" charset="0"/>
              </a:rPr>
              <a:t>Людвиг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ntino script" pitchFamily="2" charset="0"/>
                <a:cs typeface="Times New Roman" pitchFamily="18" charset="0"/>
              </a:rPr>
              <a:t>ван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ntino script" pitchFamily="2" charset="0"/>
                <a:cs typeface="Times New Roman" pitchFamily="18" charset="0"/>
              </a:rPr>
              <a:t> Бетховен.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400" b="1" dirty="0" smtClean="0">
                <a:latin typeface="Andantino script" pitchFamily="2" charset="0"/>
                <a:cs typeface="Times New Roman" pitchFamily="18" charset="0"/>
              </a:rPr>
              <a:t>«Лунная соната»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ntino script" pitchFamily="2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62000" y="1295400"/>
            <a:ext cx="7673397" cy="234957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</a:p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«Сонатная форма»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ртинки по запросу &quot;григ&quot;&quot;"/>
          <p:cNvPicPr>
            <a:picLocks noChangeAspect="1" noChangeArrowheads="1"/>
          </p:cNvPicPr>
          <p:nvPr/>
        </p:nvPicPr>
        <p:blipFill>
          <a:blip r:embed="rId2" cstate="print"/>
          <a:srcRect b="8712"/>
          <a:stretch>
            <a:fillRect/>
          </a:stretch>
        </p:blipFill>
        <p:spPr bwMode="auto">
          <a:xfrm>
            <a:off x="457200" y="685800"/>
            <a:ext cx="3124200" cy="3886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6" name="Picture 4" descr="Картинки по запросу &quot;виолончели и фортепиано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28600"/>
            <a:ext cx="4248150" cy="42481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1143000" y="4572000"/>
            <a:ext cx="7019784" cy="85129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Andantino script" pitchFamily="2" charset="0"/>
              </a:rPr>
              <a:t>Соната для виолончели и фортепиано</a:t>
            </a:r>
            <a:endParaRPr lang="ru-RU" sz="4400" b="1" dirty="0">
              <a:latin typeface="Andantino scrip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28600"/>
            <a:ext cx="213340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Эдвард Григ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8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	Соната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- жанр камерной музыки для одного или двух инструментов.</a:t>
            </a:r>
          </a:p>
          <a:p>
            <a:pPr lvl="6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 части: </a:t>
            </a:r>
          </a:p>
          <a:p>
            <a:pPr marL="3371850" lvl="6" indent="-7429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быстро (А</a:t>
            </a:r>
            <a:r>
              <a:rPr lang="en-NZ" sz="3200" dirty="0" err="1" smtClean="0">
                <a:latin typeface="Times New Roman" pitchFamily="18" charset="0"/>
                <a:cs typeface="Times New Roman" pitchFamily="18" charset="0"/>
              </a:rPr>
              <a:t>llegro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371850" lvl="6" indent="-7429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медленно</a:t>
            </a:r>
          </a:p>
          <a:p>
            <a:pPr marL="3371850" lvl="6" indent="-7429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быстро</a:t>
            </a:r>
            <a:endParaRPr lang="ru-RU" sz="3200" dirty="0"/>
          </a:p>
        </p:txBody>
      </p:sp>
      <p:pic>
        <p:nvPicPr>
          <p:cNvPr id="11268" name="Picture 4" descr="http://cs6033.vk.me/u1142235/video/l_73d08c82.jpg"/>
          <p:cNvPicPr>
            <a:picLocks noChangeAspect="1" noChangeArrowheads="1"/>
          </p:cNvPicPr>
          <p:nvPr/>
        </p:nvPicPr>
        <p:blipFill>
          <a:blip r:embed="rId3" cstate="print"/>
          <a:srcRect t="13333" r="22500" b="13333"/>
          <a:stretch>
            <a:fillRect/>
          </a:stretch>
        </p:blipFill>
        <p:spPr bwMode="auto">
          <a:xfrm>
            <a:off x="5708073" y="1"/>
            <a:ext cx="3435928" cy="2438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272" name="Picture 8" descr="http://video.mail.ru/list/zubkova-tatyana/525/i-543.jpg"/>
          <p:cNvPicPr>
            <a:picLocks noChangeAspect="1" noChangeArrowheads="1"/>
          </p:cNvPicPr>
          <p:nvPr/>
        </p:nvPicPr>
        <p:blipFill>
          <a:blip r:embed="rId4" cstate="print"/>
          <a:srcRect l="4000" t="9524" r="5333" b="2381"/>
          <a:stretch>
            <a:fillRect/>
          </a:stretch>
        </p:blipFill>
        <p:spPr bwMode="auto">
          <a:xfrm>
            <a:off x="1" y="0"/>
            <a:ext cx="3361038" cy="2438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270" name="Picture 6" descr="http://i.piccy.info/i7/332d07af4de795f7c31b0e6b36f0a885/1-5-3066/40735765/DSC00004_800.jpg"/>
          <p:cNvPicPr>
            <a:picLocks noChangeAspect="1" noChangeArrowheads="1"/>
          </p:cNvPicPr>
          <p:nvPr/>
        </p:nvPicPr>
        <p:blipFill>
          <a:blip r:embed="rId5" cstate="print"/>
          <a:srcRect l="3162" t="6452"/>
          <a:stretch>
            <a:fillRect/>
          </a:stretch>
        </p:blipFill>
        <p:spPr bwMode="auto">
          <a:xfrm>
            <a:off x="3200400" y="152400"/>
            <a:ext cx="2592438" cy="25379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276" name="Picture 12" descr="http://fond-adygi.ru/uploads/post_preview/moc.jpg"/>
          <p:cNvPicPr>
            <a:picLocks noChangeAspect="1" noChangeArrowheads="1"/>
          </p:cNvPicPr>
          <p:nvPr/>
        </p:nvPicPr>
        <p:blipFill>
          <a:blip r:embed="rId6" cstate="print"/>
          <a:srcRect l="-629" t="3618" r="7899" b="-474"/>
          <a:stretch>
            <a:fillRect/>
          </a:stretch>
        </p:blipFill>
        <p:spPr bwMode="auto">
          <a:xfrm>
            <a:off x="1" y="4038600"/>
            <a:ext cx="2271184" cy="2819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278" name="Picture 14" descr="http://images.fineartamerica.com/images-medium-large/ludwig-van-beethoven-composing-his-missa-solemnis-joseph-carl-stiele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4036978"/>
            <a:ext cx="2209800" cy="28210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8001000" cy="234957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Наибольшей напряженностью отличается первый раздел сонаты – </a:t>
            </a:r>
            <a:r>
              <a:rPr lang="ru-RU" sz="3600" b="1" dirty="0" smtClean="0">
                <a:latin typeface="Ariston" pitchFamily="66" charset="0"/>
                <a:cs typeface="Arial" pitchFamily="34" charset="0"/>
              </a:rPr>
              <a:t>сонатное </a:t>
            </a:r>
            <a:r>
              <a:rPr lang="en-US" sz="3600" b="1" dirty="0" smtClean="0">
                <a:latin typeface="Bradley Hand ITC" pitchFamily="66" charset="0"/>
                <a:cs typeface="Arial" pitchFamily="34" charset="0"/>
              </a:rPr>
              <a:t>allegro</a:t>
            </a:r>
            <a:r>
              <a:rPr lang="ru-RU" sz="3600" b="1" dirty="0" smtClean="0">
                <a:latin typeface="Ariston" pitchFamily="66" charset="0"/>
                <a:cs typeface="Arial" pitchFamily="34" charset="0"/>
              </a:rPr>
              <a:t>,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написанное в сонатной форме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86000" y="2819400"/>
            <a:ext cx="4572000" cy="25538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складывается из 3 крупных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разделов:</a:t>
            </a:r>
          </a:p>
          <a:p>
            <a:pPr algn="ctr"/>
            <a:endParaRPr lang="ru-RU" sz="24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экспозиции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разработки 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репризы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Сонатное </a:t>
            </a:r>
            <a:r>
              <a:rPr lang="en-NZ" b="1" dirty="0" smtClean="0"/>
              <a:t>allegro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br>
              <a:rPr lang="ru-RU" dirty="0" smtClean="0"/>
            </a:br>
            <a:r>
              <a:rPr lang="ru-RU" sz="3600" i="1" dirty="0" smtClean="0"/>
              <a:t>это музыкальная форма</a:t>
            </a:r>
            <a:endParaRPr lang="ru-RU" sz="36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209801"/>
          <a:ext cx="9144000" cy="4648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971800"/>
                <a:gridCol w="3048000"/>
              </a:tblGrid>
              <a:tr h="692285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ЭКСПОЗИЦИЯ</a:t>
                      </a:r>
                      <a:endParaRPr lang="ru-RU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РАЗРАБОТКА</a:t>
                      </a:r>
                      <a:endParaRPr lang="ru-RU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РЕПРИЗА</a:t>
                      </a:r>
                      <a:endParaRPr lang="ru-RU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28567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ПОКАЗАНЫ</a:t>
                      </a:r>
                      <a:r>
                        <a:rPr lang="ru-RU" sz="2400" baseline="0" dirty="0" smtClean="0"/>
                        <a:t> два контрастных образа:</a:t>
                      </a:r>
                      <a:endParaRPr lang="ru-RU" sz="2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Происходит </a:t>
                      </a:r>
                      <a:r>
                        <a:rPr lang="ru-RU" sz="2400" b="1" dirty="0" smtClean="0"/>
                        <a:t>РАЗВИТИЕ</a:t>
                      </a:r>
                      <a:r>
                        <a:rPr lang="ru-RU" sz="2400" dirty="0" smtClean="0"/>
                        <a:t> и </a:t>
                      </a:r>
                      <a:r>
                        <a:rPr lang="ru-RU" sz="2400" b="1" dirty="0" smtClean="0"/>
                        <a:t>ВЗАИМОДЕЙСТВИЕ</a:t>
                      </a:r>
                      <a:r>
                        <a:rPr lang="ru-RU" sz="2400" dirty="0" smtClean="0"/>
                        <a:t> двух образов, приводящее к </a:t>
                      </a:r>
                      <a:r>
                        <a:rPr lang="ru-RU" sz="2400" b="1" dirty="0" smtClean="0"/>
                        <a:t>кульминации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ПОВТОРЕНИЕ</a:t>
                      </a:r>
                      <a:r>
                        <a:rPr lang="ru-RU" sz="2400" dirty="0" smtClean="0"/>
                        <a:t>  экспозиции, но при этом:</a:t>
                      </a:r>
                      <a:endParaRPr lang="ru-RU" sz="2400" dirty="0"/>
                    </a:p>
                  </a:txBody>
                  <a:tcPr/>
                </a:tc>
              </a:tr>
              <a:tr h="49448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ГЛАВНАЯ </a:t>
                      </a:r>
                      <a:r>
                        <a:rPr lang="ru-RU" sz="2400" dirty="0" smtClean="0"/>
                        <a:t>ПАРТИЯ</a:t>
                      </a:r>
                      <a:endParaRPr lang="ru-RU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Главная партия</a:t>
                      </a:r>
                      <a:endParaRPr lang="ru-RU" sz="2400" dirty="0"/>
                    </a:p>
                  </a:txBody>
                  <a:tcPr/>
                </a:tc>
              </a:tr>
              <a:tr h="49448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ПОБОЧНАЯ </a:t>
                      </a:r>
                      <a:r>
                        <a:rPr lang="ru-RU" sz="2400" dirty="0" smtClean="0"/>
                        <a:t>ПАРТИЯ</a:t>
                      </a:r>
                      <a:endParaRPr lang="ru-RU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Побочная партия</a:t>
                      </a:r>
                      <a:endParaRPr lang="ru-RU" sz="2400" dirty="0"/>
                    </a:p>
                  </a:txBody>
                  <a:tcPr/>
                </a:tc>
              </a:tr>
              <a:tr h="168126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звучат </a:t>
                      </a:r>
                      <a:r>
                        <a:rPr lang="ru-RU" sz="2400" b="1" dirty="0" smtClean="0"/>
                        <a:t>в разных тональностях</a:t>
                      </a:r>
                      <a:endParaRPr lang="ru-RU" sz="2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звучат </a:t>
                      </a:r>
                      <a:r>
                        <a:rPr lang="ru-RU" sz="2400" b="1" dirty="0" smtClean="0"/>
                        <a:t>в одной тональности, </a:t>
                      </a:r>
                      <a:r>
                        <a:rPr lang="ru-RU" sz="2400" b="0" dirty="0" smtClean="0"/>
                        <a:t>т.е. </a:t>
                      </a:r>
                      <a:r>
                        <a:rPr lang="ru-RU" sz="2400" b="1" dirty="0" smtClean="0"/>
                        <a:t>сближаются</a:t>
                      </a:r>
                      <a:r>
                        <a:rPr lang="ru-RU" sz="2400" b="0" dirty="0" smtClean="0"/>
                        <a:t> по характеру</a:t>
                      </a:r>
                      <a:endParaRPr lang="ru-RU" sz="24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57200" y="304800"/>
            <a:ext cx="8229600" cy="214526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Первая часть сонатной формы, посвященная изложению противопоставляемых тем, называется </a:t>
            </a: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экспозицией.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Ее составные части: главная партия (I тема),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побочная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партия (II тема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4038600"/>
            <a:ext cx="83058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Побочной партией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называется отдел экспозиции, посвященный изложению новой темы (или тем), противополагаемой главной партии.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2667000"/>
            <a:ext cx="79248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Главная партия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— первая часть экспозиции — посвящена изложению первой темы.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228600"/>
            <a:ext cx="79248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Вторая часть всей сонатной формы —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</a:t>
            </a:r>
            <a:r>
              <a:rPr lang="ru-RU" sz="2800" dirty="0" smtClean="0"/>
              <a:t>—  темы, прозвучавшие в экспозиции, получают очень </a:t>
            </a:r>
            <a:r>
              <a:rPr lang="ru-RU" sz="2800" dirty="0" smtClean="0"/>
              <a:t>широкое развитие. </a:t>
            </a:r>
            <a:r>
              <a:rPr lang="ru-RU" sz="2800" dirty="0" smtClean="0"/>
              <a:t> Увеличивается возможность свободы действий с тематическим материалом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3200400"/>
            <a:ext cx="792480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Реприза</a:t>
            </a:r>
            <a:r>
              <a:rPr lang="ru-RU" sz="2800" dirty="0" smtClean="0"/>
              <a:t> в сонатной форме, повторяющая материал экспозиции, </a:t>
            </a:r>
            <a:r>
              <a:rPr lang="ru-RU" sz="2800" dirty="0" smtClean="0"/>
              <a:t>представляет </a:t>
            </a:r>
            <a:r>
              <a:rPr lang="ru-RU" sz="2800" dirty="0" smtClean="0"/>
              <a:t>собой итог развития.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Картинки по запросу &quot;сонатная форма для детей&quot;&quot;"/>
          <p:cNvPicPr>
            <a:picLocks noChangeAspect="1" noChangeArrowheads="1"/>
          </p:cNvPicPr>
          <p:nvPr/>
        </p:nvPicPr>
        <p:blipFill>
          <a:blip r:embed="rId2" cstate="print"/>
          <a:srcRect b="44968"/>
          <a:stretch>
            <a:fillRect/>
          </a:stretch>
        </p:blipFill>
        <p:spPr bwMode="auto">
          <a:xfrm>
            <a:off x="228600" y="533400"/>
            <a:ext cx="4343400" cy="3752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20" name="Picture 4" descr="Картинки по запросу &quot;сонатная форма для детей&quot;&quot;"/>
          <p:cNvPicPr>
            <a:picLocks noChangeAspect="1" noChangeArrowheads="1"/>
          </p:cNvPicPr>
          <p:nvPr/>
        </p:nvPicPr>
        <p:blipFill>
          <a:blip r:embed="rId2" cstate="print"/>
          <a:srcRect l="2400" t="56051" r="12800"/>
          <a:stretch>
            <a:fillRect/>
          </a:stretch>
        </p:blipFill>
        <p:spPr bwMode="auto">
          <a:xfrm>
            <a:off x="4648200" y="1752600"/>
            <a:ext cx="4307839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Тема26</Template>
  <TotalTime>94</TotalTime>
  <Words>180</Words>
  <Application>Microsoft Office PowerPoint</Application>
  <PresentationFormat>Экран (4:3)</PresentationFormat>
  <Paragraphs>37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Тема26</vt:lpstr>
      <vt:lpstr>Слайд 1</vt:lpstr>
      <vt:lpstr>Слайд 2</vt:lpstr>
      <vt:lpstr>Слайд 3</vt:lpstr>
      <vt:lpstr>Слайд 4</vt:lpstr>
      <vt:lpstr>Слайд 5</vt:lpstr>
      <vt:lpstr>Сонатное allegro –  это музыкальная форма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Жанр сонаты</dc:title>
  <dc:creator>надя</dc:creator>
  <cp:lastModifiedBy>dead hope</cp:lastModifiedBy>
  <cp:revision>11</cp:revision>
  <dcterms:created xsi:type="dcterms:W3CDTF">2014-03-04T17:39:02Z</dcterms:created>
  <dcterms:modified xsi:type="dcterms:W3CDTF">2020-02-02T17:15:32Z</dcterms:modified>
</cp:coreProperties>
</file>