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08" r:id="rId1"/>
  </p:sldMasterIdLst>
  <p:notesMasterIdLst>
    <p:notesMasterId r:id="rId2"/>
  </p:notesMasterIdLst>
  <p:sldIdLst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Титульный слайд">
    <p:bg>
      <p:bgRef idx="1002">
        <a:schemeClr val="bg2"/>
      </p:bgRef>
    </p:bg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Полилиния 6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algn="ctr" blurRad="50800" dir="16200000" dist="44450" rotWithShape="0">
              <a:prstClr val="black">
                <a:alpha val="35000"/>
              </a:prstClr>
            </a:outerShdw>
          </a:effectLst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84" name="Полилиния 7"/>
          <p:cNvSpPr/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algn="ctr" blurRad="50800" dir="10800000" dist="50800" rotWithShape="0">
              <a:prstClr val="black">
                <a:alpha val="45000"/>
              </a:prstClr>
            </a:outerShdw>
          </a:effectLst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85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 rIns="45720"/>
          <a:lstStyle>
            <a:lvl1pPr algn="r">
              <a:defRPr baseline="0" b="1" cap="all" dirty="0" lang="en-US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algn="t" blurRad="50800" dir="5400000" dist="381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586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anchor="b" bIns="0" rIns="45720" tIns="0">
            <a:normAutofit/>
          </a:bodyPr>
          <a:lstStyle>
            <a:lvl1pPr algn="r" indent="0" marL="0">
              <a:buNone/>
              <a:defRPr sz="2000">
                <a:solidFill>
                  <a:schemeClr val="tx1"/>
                </a:solidFill>
                <a:effectLst/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48587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1048588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9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26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2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104862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15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1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104861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592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59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104859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Заголовок раздела">
    <p:bg>
      <p:bgRef idx="1002">
        <a:schemeClr val="bg2"/>
      </p:bgRef>
    </p:bg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Полилиния 6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algn="ctr" blurRad="50800" dir="16200000" dist="44450" rotWithShape="0">
              <a:prstClr val="black">
                <a:alpha val="35000"/>
              </a:prstClr>
            </a:outerShdw>
          </a:effectLst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31" name="Полилиния 8"/>
          <p:cNvSpPr/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algn="ctr" blurRad="50800" dir="10800000" dist="50800" rotWithShape="0">
              <a:prstClr val="black">
                <a:alpha val="45000"/>
              </a:prstClr>
            </a:outerShdw>
          </a:effectLst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3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anchor="t" bIns="0" tIns="0"/>
          <a:lstStyle>
            <a:lvl1pPr algn="l">
              <a:buNone/>
              <a:defRPr baseline="0" b="1" cap="none" sz="420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algn="t" blurRad="50800" dir="5400000" dist="381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3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anchor="b" bIns="0" lIns="45720" rIns="45720" tIns="0"/>
          <a:lstStyle>
            <a:lvl1pPr algn="l" indent="0" marL="0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3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104863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38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39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4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104864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Сравнение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44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indent="0" marL="0">
              <a:buNone/>
              <a:defRPr b="1" sz="2400">
                <a:solidFill>
                  <a:schemeClr val="accent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45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indent="0" marL="0">
              <a:buNone/>
              <a:defRPr b="1" sz="2400">
                <a:solidFill>
                  <a:schemeClr val="accent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46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47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4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104864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11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1048612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48613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104860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0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anchor="t" bIns="0" tIns="0"/>
          <a:lstStyle>
            <a:lvl1pPr algn="l">
              <a:buNone/>
              <a:defRPr b="1" sz="18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52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anchor="b" bIns="0" lIns="45720" rIns="45720" tIns="0"/>
          <a:lstStyle>
            <a:lvl1pPr algn="l" indent="0" marL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53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5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104865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Рисунок с подписью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b="1" sz="2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20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/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r="5400000" dist="345000" rotWithShape="0" sx="-80000" sy="-18000">
              <a:srgbClr val="000000">
                <a:alpha val="25000"/>
              </a:srgbClr>
            </a:outerShdw>
          </a:effectLst>
          <a:scene3d>
            <a:camera prst="orthographicFront"/>
            <a:lightRig dir="t" rig="contrasting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dirty="0" kumimoji="0" lang="en-US"/>
          </a:p>
        </p:txBody>
      </p:sp>
      <p:sp>
        <p:nvSpPr>
          <p:cNvPr id="1048621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indent="0" marL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22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p>
            <a:fld id="{5B106E36-FD25-4E2D-B0AA-010F637433A0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104862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Полилиния 11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algn="ctr" blurRad="50800" dir="16200000" dist="44450" rotWithShape="0">
              <a:prstClr val="black">
                <a:alpha val="35000"/>
              </a:prstClr>
            </a:outerShdw>
          </a:effectLst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77" name="Полилиния 15"/>
          <p:cNvSpPr/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algn="ctr" blurRad="50800" dir="10800000" dist="50800" rotWithShape="0">
              <a:prstClr val="black">
                <a:alpha val="45000"/>
              </a:prstClr>
            </a:outerShdw>
          </a:effectLst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78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/>
        </p:spPr>
        <p:txBody>
          <a:bodyPr anchor="ctr" lIns="45720" rIns="45720" vert="horz">
            <a:normAutofit/>
          </a:bodyPr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579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ru-RU" smtClean="0"/>
              <a:t>Образец текста</a:t>
            </a:r>
          </a:p>
          <a:p>
            <a:pPr eaLnBrk="1" hangingPunct="1" latinLnBrk="0" lvl="1"/>
            <a:r>
              <a:rPr kumimoji="0" lang="ru-RU" smtClean="0"/>
              <a:t>Второй уровень</a:t>
            </a:r>
          </a:p>
          <a:p>
            <a:pPr eaLnBrk="1" hangingPunct="1" latinLnBrk="0" lvl="2"/>
            <a:r>
              <a:rPr kumimoji="0" lang="ru-RU" smtClean="0"/>
              <a:t>Третий уровень</a:t>
            </a:r>
          </a:p>
          <a:p>
            <a:pPr eaLnBrk="1" hangingPunct="1" latinLnBrk="0" lvl="3"/>
            <a:r>
              <a:rPr kumimoji="0" lang="ru-RU" smtClean="0"/>
              <a:t>Четвертый уровень</a:t>
            </a:r>
          </a:p>
          <a:p>
            <a:pPr eaLnBrk="1" hangingPunct="1" latinLnBrk="0" lvl="4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4858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/>
        </p:spPr>
        <p:txBody>
          <a:bodyPr anchor="b" bIns="0" vert="horz"/>
          <a:lstStyle>
            <a:lvl1pPr algn="l" eaLnBrk="1" hangingPunct="1" latinLnBrk="0">
              <a:defRPr sz="1000" kumimoji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1048581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/>
        </p:spPr>
        <p:txBody>
          <a:bodyPr anchor="b" bIns="0" lIns="0" rIns="0" vert="horz"/>
          <a:lstStyle>
            <a:lvl1pPr algn="ctr" eaLnBrk="1" hangingPunct="1" latinLnBrk="0">
              <a:defRPr sz="1000" kumimoji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2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/>
        </p:spPr>
        <p:txBody>
          <a:bodyPr anchor="b" bIns="0" lIns="0" rIns="0" tIns="0" vert="horz"/>
          <a:lstStyle>
            <a:lvl1pPr algn="r" eaLnBrk="1" hangingPunct="1" latinLnBrk="0">
              <a:defRPr sz="1000" kumimoji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d"/>
  </p:transition>
  <p:txStyles>
    <p:titleStyle>
      <a:lvl1pPr algn="l" eaLnBrk="1" hangingPunct="1" latinLnBrk="0" rtl="0">
        <a:spcBef>
          <a:spcPct val="0"/>
        </a:spcBef>
        <a:buNone/>
        <a:defRPr sz="4600" kern="1200" kumimoji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eaLnBrk="1" hangingPunct="1" indent="-384048" latinLnBrk="0" marL="420624" rtl="0">
        <a:spcBef>
          <a:spcPct val="20000"/>
        </a:spcBef>
        <a:buClr>
          <a:schemeClr val="accent1"/>
        </a:buClr>
        <a:buSzPct val="80000"/>
        <a:buFont typeface="Wingdings 2"/>
        <a:buChar char=""/>
        <a:defRPr sz="30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74320" latinLnBrk="0" marL="722376" rtl="0">
        <a:spcBef>
          <a:spcPct val="20000"/>
        </a:spcBef>
        <a:buClr>
          <a:schemeClr val="accent1"/>
        </a:buClr>
        <a:buSzPct val="90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56032" latinLnBrk="0" marL="1005840" rtl="0">
        <a:spcBef>
          <a:spcPct val="20000"/>
        </a:spcBef>
        <a:buClr>
          <a:schemeClr val="accent2"/>
        </a:buClr>
        <a:buSzPct val="85000"/>
        <a:buFont typeface="Arial"/>
        <a:buChar char="○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37744" latinLnBrk="0" marL="1280160" rtl="0">
        <a:spcBef>
          <a:spcPct val="20000"/>
        </a:spcBef>
        <a:buClr>
          <a:schemeClr val="accent3"/>
        </a:buClr>
        <a:buSzPct val="90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182880" latinLnBrk="0" marL="1490472" rtl="0">
        <a:spcBef>
          <a:spcPct val="20000"/>
        </a:spcBef>
        <a:buClr>
          <a:schemeClr val="accent4"/>
        </a:buClr>
        <a:buSzPct val="100000"/>
        <a:buFont typeface="Arial"/>
        <a:buChar char="-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182880" latinLnBrk="0" marL="1700784" rtl="0">
        <a:spcBef>
          <a:spcPct val="20000"/>
        </a:spcBef>
        <a:buClr>
          <a:schemeClr val="accent5"/>
        </a:buClr>
        <a:buFont typeface="Arial"/>
        <a:buChar char="-"/>
        <a:defRPr baseline="0" sz="20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920240" rtl="0">
        <a:spcBef>
          <a:spcPct val="20000"/>
        </a:spcBef>
        <a:buClr>
          <a:schemeClr val="accent6"/>
        </a:buClr>
        <a:buSzPct val="100000"/>
        <a:buFont typeface="Arial"/>
        <a:buChar char="•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2139696" rtl="0">
        <a:spcBef>
          <a:spcPct val="20000"/>
        </a:spcBef>
        <a:buClr>
          <a:schemeClr val="accent6"/>
        </a:buClr>
        <a:buFont typeface="Arial"/>
        <a:buChar char="▪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331720" rtl="0">
        <a:spcBef>
          <a:spcPct val="20000"/>
        </a:spcBef>
        <a:buClr>
          <a:schemeClr val="accent6"/>
        </a:buClr>
        <a:buFont typeface="Arial"/>
        <a:buChar char="•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8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7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hyperlink" Target="http://cnit.ssau.ru/kadis/ocnov_set/tema5/P7_51p.htm" TargetMode="External"/><Relationship Id="rId2" Type="http://schemas.openxmlformats.org/officeDocument/2006/relationships/hyperlink" Target="http://cnit.ssau.ru/kadis/ocnov_set/tema5/P7_51ak.htm" TargetMode="External"/><Relationship Id="rId3" Type="http://schemas.openxmlformats.org/officeDocument/2006/relationships/hyperlink" Target="http://cnit.ssau.ru/kadis/ocnov_set/tema5/P7_51an.htm" TargetMode="Externa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3" descr="bk_img_prg_17992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7224" y="285728"/>
            <a:ext cx="7786742" cy="6291966"/>
          </a:xfrm>
          <a:prstGeom prst="rect"/>
        </p:spPr>
      </p:pic>
      <p:sp>
        <p:nvSpPr>
          <p:cNvPr id="10485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1268760"/>
            <a:ext cx="4243358" cy="4464496"/>
          </a:xfrm>
        </p:spPr>
        <p:txBody>
          <a:bodyPr>
            <a:normAutofit/>
          </a:bodyPr>
          <a:p>
            <a:pPr algn="ctr"/>
            <a:r>
              <a:rPr b="1" dirty="0" sz="5400" lang="ru-RU" smtClean="0">
                <a:solidFill>
                  <a:srgbClr val="00B050"/>
                </a:solidFill>
                <a:latin typeface="Academia" pitchFamily="34" charset="0"/>
              </a:rPr>
              <a:t>Гибкость и методика её </a:t>
            </a:r>
            <a:r>
              <a:rPr b="1" dirty="0" sz="5400" lang="ru-RU" smtClean="0">
                <a:solidFill>
                  <a:srgbClr val="00B050"/>
                </a:solidFill>
                <a:latin typeface="Academia" pitchFamily="34" charset="0"/>
              </a:rPr>
              <a:t>развития</a:t>
            </a:r>
          </a:p>
          <a:p>
            <a:pPr algn="ctr"/>
          </a:p>
          <a:p>
            <a:pPr algn="ctr"/>
            <a:endParaRPr b="1" dirty="0" sz="5400" lang="ru-RU">
              <a:solidFill>
                <a:schemeClr val="accent1">
                  <a:lumMod val="75000"/>
                </a:schemeClr>
              </a:solidFill>
              <a:latin typeface="Academia" pitchFamily="34" charset="0"/>
            </a:endParaRPr>
          </a:p>
        </p:txBody>
      </p:sp>
    </p:spTree>
  </p:cSld>
  <p:clrMapOvr>
    <a:masterClrMapping/>
  </p:clrMapOvr>
  <p:transition>
    <p:wipe dir="d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4" descr="Упражнение разминки (14 000 байт)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28596" y="285728"/>
            <a:ext cx="1857388" cy="2351887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8" name="Picture 2" descr="Упражнение разминки (14 000 байт)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14282" y="4786322"/>
            <a:ext cx="3105150" cy="185737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9" name="Picture 3" descr="Упражнение разминки (14 000 байт)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6215074" y="4786322"/>
            <a:ext cx="2733675" cy="185737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70" name="Picture 4" descr="Упражнение разминки (14 000 байт)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5429256" y="357166"/>
            <a:ext cx="2552700" cy="185737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71" name="Picture 5" descr="Упражнение разминки (14 000 байт)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2285984" y="0"/>
            <a:ext cx="2643206" cy="2240979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72" name="Picture 6" descr="Упражнение разминки (14 000 байт)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2357422" y="2143116"/>
            <a:ext cx="4019550" cy="185737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73" name="Picture 7" descr="Упражнение разминки (14 000 байт)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 cstate="print"/>
          <a:srcRect/>
          <a:stretch>
            <a:fillRect/>
          </a:stretch>
        </p:blipFill>
        <p:spPr bwMode="auto">
          <a:xfrm>
            <a:off x="3643306" y="4071942"/>
            <a:ext cx="2286016" cy="2591704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796908"/>
          </a:xfrm>
        </p:spPr>
        <p:txBody>
          <a:bodyPr/>
          <a:p>
            <a:pPr algn="ctr"/>
            <a:r>
              <a:rPr dirty="0" lang="ru-RU" smtClean="0">
                <a:solidFill>
                  <a:srgbClr val="FF9933"/>
                </a:solidFill>
              </a:rPr>
              <a:t>Методы развития гибкости</a:t>
            </a:r>
            <a:endParaRPr dirty="0" lang="ru-RU">
              <a:solidFill>
                <a:srgbClr val="FF9933"/>
              </a:solidFill>
            </a:endParaRPr>
          </a:p>
        </p:txBody>
      </p:sp>
      <p:sp>
        <p:nvSpPr>
          <p:cNvPr id="1048609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72164"/>
          </a:xfrm>
        </p:spPr>
        <p:txBody>
          <a:bodyPr>
            <a:normAutofit fontScale="86667" lnSpcReduction="20000"/>
          </a:bodyPr>
          <a:p>
            <a:r>
              <a:rPr dirty="0" lang="ru-RU" smtClean="0"/>
              <a:t>Основным методом развития гибкости является – </a:t>
            </a:r>
            <a:r>
              <a:rPr dirty="0" lang="ru-RU" smtClean="0">
                <a:solidFill>
                  <a:srgbClr val="FF9933"/>
                </a:solidFill>
              </a:rPr>
              <a:t>повторный метод.</a:t>
            </a:r>
          </a:p>
          <a:p>
            <a:r>
              <a:rPr dirty="0" lang="ru-RU" smtClean="0"/>
              <a:t>В процессе выполнения махов, наклонов и рывковых движений для развития подвижности следует придерживаться таких параметров: </a:t>
            </a:r>
          </a:p>
          <a:p>
            <a:pPr lvl="0"/>
            <a:r>
              <a:rPr dirty="0" i="1" lang="ru-RU" smtClean="0"/>
              <a:t>Количество движений в одном подходе - 10-40. </a:t>
            </a:r>
            <a:endParaRPr dirty="0" lang="ru-RU" smtClean="0"/>
          </a:p>
          <a:p>
            <a:pPr lvl="0"/>
            <a:r>
              <a:rPr dirty="0" i="1" lang="ru-RU" smtClean="0"/>
              <a:t>Интенсивность:</a:t>
            </a:r>
            <a:br>
              <a:rPr dirty="0" i="1" lang="ru-RU" smtClean="0"/>
            </a:br>
            <a:r>
              <a:rPr dirty="0" i="1" lang="ru-RU" smtClean="0"/>
              <a:t>а) по амплитуде - максимальная;</a:t>
            </a:r>
            <a:br>
              <a:rPr dirty="0" i="1" lang="ru-RU" smtClean="0"/>
            </a:br>
            <a:r>
              <a:rPr dirty="0" i="1" lang="ru-RU" smtClean="0"/>
              <a:t>б) по темпу - 40-60 движений в минуту. </a:t>
            </a:r>
            <a:endParaRPr dirty="0" lang="ru-RU" smtClean="0"/>
          </a:p>
          <a:p>
            <a:pPr lvl="0"/>
            <a:r>
              <a:rPr dirty="0" i="1" lang="ru-RU" smtClean="0"/>
              <a:t>Продолжительность интервалов отдыха между подходами - 2-2,5 мин. </a:t>
            </a:r>
            <a:endParaRPr dirty="0" lang="ru-RU" smtClean="0"/>
          </a:p>
          <a:p>
            <a:pPr lvl="0"/>
            <a:r>
              <a:rPr dirty="0" i="1" lang="ru-RU" smtClean="0"/>
              <a:t>Количество подходов - 3-4. </a:t>
            </a:r>
            <a:endParaRPr dirty="0" lang="ru-RU" smtClean="0"/>
          </a:p>
          <a:p>
            <a:pPr lvl="0"/>
            <a:r>
              <a:rPr dirty="0" i="1" lang="ru-RU" smtClean="0"/>
              <a:t>Характер отдыха - расслабление в исходном положении. </a:t>
            </a:r>
            <a:endParaRPr dirty="0" lang="ru-RU" smtClean="0"/>
          </a:p>
          <a:p>
            <a:pPr lvl="0"/>
            <a:r>
              <a:rPr dirty="0" i="1" lang="ru-RU" smtClean="0"/>
              <a:t>Количество упражнений на одном занятии - 8-10. </a:t>
            </a:r>
            <a:endParaRPr dirty="0" lang="ru-RU" smtClean="0"/>
          </a:p>
          <a:p>
            <a:endParaRPr dirty="0" lang="ru-RU"/>
          </a:p>
        </p:txBody>
      </p:sp>
    </p:spTree>
  </p:cSld>
  <p:clrMapOvr>
    <a:masterClrMapping/>
  </p:clrMapOvr>
  <p:transition>
    <p:wipe dir="d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2" descr="C:\Documents and Settings\Петрова Ирина\Рабочий стол\работа над уроками ТМФВ\Для работы по тмфв\гимнастки\boch08_0210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762000" y="828674"/>
            <a:ext cx="8101514" cy="5529283"/>
          </a:xfrm>
          <a:prstGeom prst="rect"/>
          <a:noFill/>
        </p:spPr>
      </p:pic>
    </p:spTree>
  </p:cSld>
  <p:clrMapOvr>
    <a:masterClrMapping/>
  </p:clrMapOvr>
  <p:transition>
    <p:wipe dir="d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2" descr="C:\Documents and Settings\Петрова Ирина\Рабочий стол\работа над уроками ТМФВ\Для работы по тмфв\гимнастки\x_026d267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14282" y="214290"/>
            <a:ext cx="3857625" cy="4572000"/>
          </a:xfrm>
          <a:prstGeom prst="rect"/>
          <a:noFill/>
        </p:spPr>
      </p:pic>
      <p:pic>
        <p:nvPicPr>
          <p:cNvPr id="2097176" name="Picture 3" descr="C:\Documents and Settings\Петрова Ирина\Рабочий стол\работа над уроками ТМФВ\Для работы по тмфв\гимнастки\x_a1eabec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214810" y="214290"/>
            <a:ext cx="4762500" cy="3248025"/>
          </a:xfrm>
          <a:prstGeom prst="rect"/>
          <a:noFill/>
        </p:spPr>
      </p:pic>
      <p:pic>
        <p:nvPicPr>
          <p:cNvPr id="2097177" name="Picture 4" descr="C:\Documents and Settings\Петрова Ирина\Рабочий стол\работа над уроками ТМФВ\Для работы по тмфв\гимнастки\x_4672618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3714744" y="3619491"/>
            <a:ext cx="4770877" cy="3238509"/>
          </a:xfrm>
          <a:prstGeom prst="rect"/>
          <a:noFill/>
        </p:spPr>
      </p:pic>
    </p:spTree>
  </p:cSld>
  <p:clrMapOvr>
    <a:masterClrMapping/>
  </p:clrMapOvr>
  <p:transition>
    <p:wipe dir="d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2" descr="C:\Documents and Settings\Петрова Ирина\Рабочий стол\работа над уроками ТМФВ\Для работы по тмфв\гимнастки\x_b384ae1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85720" y="857232"/>
            <a:ext cx="3347392" cy="5286412"/>
          </a:xfrm>
          <a:prstGeom prst="rect"/>
          <a:noFill/>
        </p:spPr>
      </p:pic>
      <p:pic>
        <p:nvPicPr>
          <p:cNvPr id="2097179" name="Picture 3" descr="C:\Documents and Settings\Петрова Ирина\Рабочий стол\работа над уроками ТМФВ\Для работы по тмфв\гимнастки\спортивная гимнастика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057626" y="285728"/>
            <a:ext cx="4768487" cy="6357982"/>
          </a:xfrm>
          <a:prstGeom prst="rect"/>
          <a:noFill/>
        </p:spPr>
      </p:pic>
    </p:spTree>
  </p:cSld>
  <p:clrMapOvr>
    <a:masterClrMapping/>
  </p:clrMapOvr>
  <p:transition>
    <p:wipe dir="d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2" descr="C:\Documents and Settings\Петрова Ирина\Рабочий стол\работа над уроками ТМФВ\Для работы по тмфв\спорт\0_39d_b805627d_X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85720" y="285728"/>
            <a:ext cx="4110264" cy="2933701"/>
          </a:xfrm>
          <a:prstGeom prst="rect"/>
          <a:noFill/>
        </p:spPr>
      </p:pic>
      <p:pic>
        <p:nvPicPr>
          <p:cNvPr id="2097181" name="Picture 3" descr="C:\Documents and Settings\Петрова Ирина\Рабочий стол\работа над уроками ТМФВ\Для работы по тмфв\спорт\2b6b0084094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714876" y="214290"/>
            <a:ext cx="4229100" cy="5715000"/>
          </a:xfrm>
          <a:prstGeom prst="rect"/>
          <a:noFill/>
        </p:spPr>
      </p:pic>
      <p:pic>
        <p:nvPicPr>
          <p:cNvPr id="2097182" name="Picture 4" descr="C:\Documents and Settings\Петрова Ирина\Рабочий стол\работа над уроками ТМФВ\Для работы по тмфв\спорт\gimnastica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285720" y="3571876"/>
            <a:ext cx="5238750" cy="2476500"/>
          </a:xfrm>
          <a:prstGeom prst="rect"/>
          <a:noFill/>
        </p:spPr>
      </p:pic>
    </p:spTree>
  </p:cSld>
  <p:clrMapOvr>
    <a:masterClrMapping/>
  </p:clrMapOvr>
  <p:transition>
    <p:wipe dir="d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3" descr="C:\Documents and Settings\Петрова Ирина\Рабочий стол\работа над уроками ТМФВ\Для работы по тмфв\спорт\Hud-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14282" y="214290"/>
            <a:ext cx="4095757" cy="3071818"/>
          </a:xfrm>
          <a:prstGeom prst="rect"/>
          <a:noFill/>
        </p:spPr>
      </p:pic>
      <p:pic>
        <p:nvPicPr>
          <p:cNvPr id="2097184" name="Picture 4" descr="C:\Documents and Settings\Петрова Ирина\Рабочий стол\работа над уроками ТМФВ\Для работы по тмфв\спорт\112542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357686" y="214290"/>
            <a:ext cx="4381504" cy="2924654"/>
          </a:xfrm>
          <a:prstGeom prst="rect"/>
          <a:noFill/>
        </p:spPr>
      </p:pic>
      <p:pic>
        <p:nvPicPr>
          <p:cNvPr id="2097185" name="Picture 5" descr="C:\Documents and Settings\Петрова Ирина\Рабочий стол\работа над уроками ТМФВ\Для работы по тмфв\спорт\20080117203803_29b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214282" y="2857496"/>
            <a:ext cx="3357586" cy="3021827"/>
          </a:xfrm>
          <a:prstGeom prst="rect"/>
          <a:noFill/>
        </p:spPr>
      </p:pic>
      <p:pic>
        <p:nvPicPr>
          <p:cNvPr id="2097186" name="Picture 6" descr="C:\Documents and Settings\Петрова Ирина\Рабочий стол\работа над уроками ТМФВ\Фото к урокам\4_318oo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4286248" y="3357562"/>
            <a:ext cx="4135438" cy="3101579"/>
          </a:xfrm>
          <a:prstGeom prst="rect"/>
          <a:noFill/>
        </p:spPr>
      </p:pic>
    </p:spTree>
  </p:cSld>
  <p:clrMapOvr>
    <a:masterClrMapping/>
  </p:clrMapOvr>
  <p:transition>
    <p:wipe dir="d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3" descr="C:\Documents and Settings\Петрова Ирина\Рабочий стол\работа над уроками ТМФВ\Для карточек\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85720" y="1142984"/>
            <a:ext cx="2452349" cy="1643074"/>
          </a:xfrm>
          <a:prstGeom prst="rect"/>
          <a:noFill/>
        </p:spPr>
      </p:pic>
      <p:pic>
        <p:nvPicPr>
          <p:cNvPr id="2097188" name="Picture 4" descr="C:\Documents and Settings\Петрова Ирина\Рабочий стол\работа над уроками ТМФВ\Для карточек\01%20(9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928926" y="1000108"/>
            <a:ext cx="3360315" cy="1643074"/>
          </a:xfrm>
          <a:prstGeom prst="rect"/>
          <a:noFill/>
        </p:spPr>
      </p:pic>
      <p:pic>
        <p:nvPicPr>
          <p:cNvPr id="2097189" name="Picture 5" descr="C:\Documents and Settings\Петрова Ирина\Рабочий стол\работа над уроками ТМФВ\Для карточек\RIQCAMTK1W1CAZ5K2V9CAD3Z6FSCAG7BCYGCAP23RW6CAO3XY7PCAV1I4MYCAAVBA72CAYV8PFNCAMRP1I9CA8GTOYKCA3EATAMCADDPQ4VCAYEIYIKCARAOYRHCAZQ8KN6CA71LG5KCAQYEV6ACAT1TNX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6500826" y="214290"/>
            <a:ext cx="2398284" cy="1643074"/>
          </a:xfrm>
          <a:prstGeom prst="rect"/>
          <a:noFill/>
        </p:spPr>
      </p:pic>
      <p:pic>
        <p:nvPicPr>
          <p:cNvPr id="2097190" name="Picture 6" descr="C:\Documents and Settings\Петрова Ирина\Рабочий стол\работа над уроками ТМФВ\Для карточек\OZDCA1IIAGGCAT2KLAKCAUXTJSICA4SLIR3CAJAU9OOCALCPHYICAQTU0SRCAF5NF92CASQW02HCAYROLDICADWMO4PCAAQ029OCAG8SLB0CA4OCS56CAJWMO2PCAXYVDLPCABO7A2ACATJQ2HRCAAHZAXZ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6500826" y="2428868"/>
            <a:ext cx="2373448" cy="1500198"/>
          </a:xfrm>
          <a:prstGeom prst="rect"/>
          <a:noFill/>
        </p:spPr>
      </p:pic>
      <p:pic>
        <p:nvPicPr>
          <p:cNvPr id="2097191" name="Picture 7" descr="C:\Documents and Settings\Петрова Ирина\Рабочий стол\работа над уроками ТМФВ\Для карточек\Shpagat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2928926" y="3571876"/>
            <a:ext cx="3357586" cy="2071603"/>
          </a:xfrm>
          <a:prstGeom prst="rect"/>
          <a:noFill/>
        </p:spPr>
      </p:pic>
      <p:pic>
        <p:nvPicPr>
          <p:cNvPr id="2097192" name="Picture 8" descr="C:\Documents and Settings\Петрова Ирина\Рабочий стол\работа над уроками ТМФВ\Для карточек\i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500034" y="4572008"/>
            <a:ext cx="2143140" cy="2022964"/>
          </a:xfrm>
          <a:prstGeom prst="rect"/>
          <a:noFill/>
        </p:spPr>
      </p:pic>
      <p:pic>
        <p:nvPicPr>
          <p:cNvPr id="2097193" name="Picture 9" descr="C:\Documents and Settings\Петрова Ирина\Рабочий стол\работа над уроками ТМФВ\Для карточек\5U1CAFEN8U6CAWCVM0KCAEOSGY3CAWSJVKDCATPS42KCAPWTWR6CASTGDX0CAACE1V8CA34VONSCA995NJQCAQP1OTTCAQZ1J7GCA564B0WCA3LPCF2CAJ9S5Q9CA7FH1PFCAYHSYIECAEPJI9WCA06ENY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 cstate="print"/>
          <a:srcRect/>
          <a:stretch>
            <a:fillRect/>
          </a:stretch>
        </p:blipFill>
        <p:spPr bwMode="auto">
          <a:xfrm>
            <a:off x="6500826" y="4214818"/>
            <a:ext cx="2357454" cy="2357454"/>
          </a:xfrm>
          <a:prstGeom prst="rect"/>
          <a:noFill/>
        </p:spPr>
      </p:pic>
    </p:spTree>
  </p:cSld>
  <p:clrMapOvr>
    <a:masterClrMapping/>
  </p:clrMapOvr>
  <p:transition>
    <p:wipe dir="d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Picture 2" descr="C:\Documents and Settings\Петрова Ирина\Рабочий стол\работа над уроками ТМФВ\Скелет и мышцы\metod-rastyazka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14282" y="285728"/>
            <a:ext cx="3181357" cy="2386018"/>
          </a:xfrm>
          <a:prstGeom prst="rect"/>
          <a:noFill/>
        </p:spPr>
      </p:pic>
      <p:pic>
        <p:nvPicPr>
          <p:cNvPr id="2097195" name="Picture 3" descr="C:\Documents and Settings\Петрова Ирина\Рабочий стол\работа над уроками ТМФВ\Скелет и мышцы\wostanowleni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3571868" y="285728"/>
            <a:ext cx="3544977" cy="2357454"/>
          </a:xfrm>
          <a:prstGeom prst="rect"/>
          <a:noFill/>
        </p:spPr>
      </p:pic>
      <p:pic>
        <p:nvPicPr>
          <p:cNvPr id="2097196" name="Picture 4" descr="C:\Documents and Settings\Петрова Ирина\Рабочий стол\работа над уроками ТМФВ\Скелет и мышцы\prozess-fizpodgotow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5286380" y="2428868"/>
            <a:ext cx="3637154" cy="2419357"/>
          </a:xfrm>
          <a:prstGeom prst="rect"/>
          <a:noFill/>
        </p:spPr>
      </p:pic>
      <p:pic>
        <p:nvPicPr>
          <p:cNvPr id="2097197" name="Picture 5" descr="C:\Documents and Settings\Петрова Ирина\Рабочий стол\работа над уроками ТМФВ\Скелет и мышцы\napryag-misz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214282" y="2857496"/>
            <a:ext cx="3562360" cy="2568398"/>
          </a:xfrm>
          <a:prstGeom prst="rect"/>
          <a:noFill/>
        </p:spPr>
      </p:pic>
      <p:pic>
        <p:nvPicPr>
          <p:cNvPr id="2097198" name="Picture 6" descr="C:\Documents and Settings\Петрова Ирина\Рабочий стол\работа над уроками ТМФВ\Скелет и мышцы\obmen-wesestw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6294732" y="4500570"/>
            <a:ext cx="2849268" cy="2357430"/>
          </a:xfrm>
          <a:prstGeom prst="rect"/>
          <a:noFill/>
        </p:spPr>
      </p:pic>
      <p:pic>
        <p:nvPicPr>
          <p:cNvPr id="2097199" name="Picture 7" descr="C:\Documents and Settings\Петрова Ирина\Рабочий стол\работа над уроками ТМФВ\Скелет и мышцы\fiz-nagruzki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3286116" y="4357694"/>
            <a:ext cx="2952756" cy="2254832"/>
          </a:xfrm>
          <a:prstGeom prst="rect"/>
          <a:noFill/>
        </p:spPr>
      </p:pic>
    </p:spTree>
  </p:cSld>
  <p:clrMapOvr>
    <a:masterClrMapping/>
  </p:clrMapOvr>
  <p:transition>
    <p:wipe dir="d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0" name="Picture 2" descr="C:\Documents and Settings\Петрова Ирина\Рабочий стол\работа над уроками ТМФВ\Для работы по тмфв\спорт\mozaika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214414" y="571480"/>
            <a:ext cx="7417689" cy="5715040"/>
          </a:xfrm>
          <a:prstGeom prst="rect"/>
          <a:noFill/>
        </p:spPr>
      </p:pic>
    </p:spTree>
  </p:cSld>
  <p:clrMapOvr>
    <a:masterClrMapping/>
  </p:clrMapOvr>
  <p:transition>
    <p:wipe dir="d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58204" cy="6215106"/>
          </a:xfrm>
        </p:spPr>
        <p:txBody>
          <a:bodyPr/>
          <a:p>
            <a:r>
              <a:rPr b="1" dirty="0" i="1" lang="ru-RU" smtClean="0"/>
              <a:t>Гибкость</a:t>
            </a:r>
            <a:r>
              <a:rPr dirty="0" lang="ru-RU" smtClean="0"/>
              <a:t> - одно из самых привлекательных и необходимых человеку физических качеств. Поэтому упражнения на гибкость занимают особое место среди физических упражнений. </a:t>
            </a:r>
          </a:p>
          <a:p>
            <a:r>
              <a:rPr dirty="0" lang="ru-RU" smtClean="0"/>
              <a:t>Для гибкого тела в движениях характерны свобода, легкость, хорошая координация и красивая осанка. </a:t>
            </a:r>
          </a:p>
          <a:p>
            <a:r>
              <a:rPr dirty="0" lang="ru-RU" smtClean="0"/>
              <a:t>С недостатком гибкости связаны скованность, угловатость движений и плохая осанка. </a:t>
            </a:r>
          </a:p>
          <a:p>
            <a:endParaRPr dirty="0" lang="ru-RU"/>
          </a:p>
        </p:txBody>
      </p:sp>
    </p:spTree>
  </p:cSld>
  <p:clrMapOvr>
    <a:masterClrMapping/>
  </p:clrMapOvr>
  <p:transition>
    <p:wipe dir="d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6286544"/>
          </a:xfrm>
        </p:spPr>
        <p:txBody>
          <a:bodyPr>
            <a:normAutofit fontScale="83333" lnSpcReduction="20000"/>
          </a:bodyPr>
          <a:p>
            <a:pPr algn="ctr">
              <a:buNone/>
            </a:pPr>
            <a:r>
              <a:rPr dirty="0" lang="ru-RU" smtClean="0"/>
              <a:t>В настоящее время наблюдается повышение интереса к развитию гибкости.</a:t>
            </a:r>
          </a:p>
          <a:p>
            <a:pPr algn="ctr">
              <a:buNone/>
            </a:pPr>
            <a:r>
              <a:rPr dirty="0" lang="ru-RU" smtClean="0"/>
              <a:t> </a:t>
            </a:r>
          </a:p>
          <a:p>
            <a:pPr lvl="0"/>
            <a:r>
              <a:rPr b="1" dirty="0" i="1" lang="ru-RU" smtClean="0"/>
              <a:t>Во-первых</a:t>
            </a:r>
            <a:r>
              <a:rPr dirty="0" i="1" lang="ru-RU" smtClean="0"/>
              <a:t>, это можно объяснить массовым увлечением молодежи восточными единоборствами (ушу, каратэ, </a:t>
            </a:r>
            <a:r>
              <a:rPr dirty="0" i="1" lang="ru-RU" err="1" smtClean="0"/>
              <a:t>тайквандо</a:t>
            </a:r>
            <a:r>
              <a:rPr dirty="0" i="1" lang="ru-RU" smtClean="0"/>
              <a:t> и т.п.). Успех в этих видах упражнений во многом определяется хорошей подвижностью в тазобедренных суставах, без чего невозможно эффективно выполнять ударные движения ногами. </a:t>
            </a:r>
            <a:endParaRPr dirty="0" lang="ru-RU" smtClean="0"/>
          </a:p>
          <a:p>
            <a:pPr lvl="0"/>
            <a:r>
              <a:rPr b="1" dirty="0" i="1" lang="ru-RU" smtClean="0"/>
              <a:t>Во-вторых</a:t>
            </a:r>
            <a:r>
              <a:rPr dirty="0" i="1" lang="ru-RU" smtClean="0"/>
              <a:t>, научными исследованиями и практическим опытом показано, что одной из причин нарушений функций суставов, приводящих, например, к остеохондрозу, является потеря гибкости. И как средство профилактики рекомендуются упражнения на гибкость. </a:t>
            </a:r>
            <a:endParaRPr dirty="0" lang="ru-RU" smtClean="0"/>
          </a:p>
          <a:p>
            <a:pPr lvl="0"/>
            <a:r>
              <a:rPr b="1" dirty="0" i="1" lang="ru-RU" smtClean="0"/>
              <a:t>В-третьих</a:t>
            </a:r>
            <a:r>
              <a:rPr dirty="0" i="1" lang="ru-RU" smtClean="0"/>
              <a:t>, положительную роль сыграла пропаганда восточных систем физических упражнений (например, йоги, ушу), где на гибкость обращается особое внимание занимающихся. </a:t>
            </a:r>
            <a:endParaRPr dirty="0" lang="ru-RU" smtClean="0"/>
          </a:p>
          <a:p>
            <a:endParaRPr dirty="0" lang="ru-RU"/>
          </a:p>
        </p:txBody>
      </p:sp>
    </p:spTree>
  </p:cSld>
  <p:clrMapOvr>
    <a:masterClrMapping/>
  </p:clrMapOvr>
  <p:transition>
    <p:wipe dir="d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329642" cy="6357982"/>
          </a:xfrm>
        </p:spPr>
        <p:txBody>
          <a:bodyPr>
            <a:normAutofit fontScale="93333" lnSpcReduction="10000"/>
          </a:bodyPr>
          <a:p>
            <a:r>
              <a:rPr b="1" dirty="0" i="1" lang="ru-RU" smtClean="0"/>
              <a:t>Гибкость</a:t>
            </a:r>
            <a:r>
              <a:rPr dirty="0" i="1" lang="ru-RU" smtClean="0"/>
              <a:t> (подвижность в суставах) - это способность человека выполнять движения с большой амплитудой.</a:t>
            </a:r>
            <a:r>
              <a:rPr dirty="0" lang="ru-RU" smtClean="0"/>
              <a:t> </a:t>
            </a:r>
          </a:p>
          <a:p>
            <a:r>
              <a:rPr dirty="0" lang="ru-RU" smtClean="0"/>
              <a:t>Выделяют две основные формы гибкости: </a:t>
            </a:r>
          </a:p>
          <a:p>
            <a:pPr algn="ctr" lvl="0">
              <a:buNone/>
            </a:pPr>
            <a:r>
              <a:rPr dirty="0" i="1" lang="ru-RU" smtClean="0">
                <a:hlinkClick r:id="rId1"/>
              </a:rPr>
              <a:t>пассивную;</a:t>
            </a:r>
            <a:r>
              <a:rPr dirty="0" i="1" lang="ru-RU" smtClean="0"/>
              <a:t> </a:t>
            </a:r>
            <a:endParaRPr dirty="0" lang="ru-RU" smtClean="0"/>
          </a:p>
          <a:p>
            <a:pPr algn="ctr" lvl="0">
              <a:buNone/>
            </a:pPr>
            <a:r>
              <a:rPr dirty="0" i="1" lang="ru-RU" smtClean="0">
                <a:hlinkClick r:id="rId2"/>
              </a:rPr>
              <a:t>активную.</a:t>
            </a:r>
            <a:r>
              <a:rPr dirty="0" i="1" lang="ru-RU" smtClean="0"/>
              <a:t> </a:t>
            </a:r>
            <a:endParaRPr dirty="0" lang="ru-RU" smtClean="0"/>
          </a:p>
          <a:p>
            <a:r>
              <a:rPr dirty="0" lang="ru-RU" smtClean="0"/>
              <a:t>Разница между активной и пассивной гибкостью называется дефицитом активной гибкости (ДАГ). В процессе занятий физическими упражнениями следует стремиться к уменьшению ДАГ, т.к. именно активная гибкость проявляется в трудовых и спортивных двигательных действиях. </a:t>
            </a:r>
          </a:p>
          <a:p>
            <a:r>
              <a:rPr dirty="0" lang="ru-RU" smtClean="0"/>
              <a:t>Выделяют также </a:t>
            </a:r>
            <a:r>
              <a:rPr dirty="0" lang="ru-RU" smtClean="0">
                <a:hlinkClick r:id="rId3"/>
              </a:rPr>
              <a:t>анатомическую</a:t>
            </a:r>
            <a:r>
              <a:rPr dirty="0" lang="ru-RU" smtClean="0"/>
              <a:t> (или скелетную) подвижность.</a:t>
            </a:r>
          </a:p>
          <a:p>
            <a:endParaRPr dirty="0" lang="ru-RU"/>
          </a:p>
        </p:txBody>
      </p:sp>
    </p:spTree>
  </p:cSld>
  <p:clrMapOvr>
    <a:masterClrMapping/>
  </p:clrMapOvr>
  <p:transition>
    <p:wipe dir="d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 descr="C:\Documents and Settings\Петрова Ирина\Рабочий стол\работа над уроками ТМФВ\Скелет и мышцы\skelet-niz-konechn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357422" y="357166"/>
            <a:ext cx="4643470" cy="5776698"/>
          </a:xfrm>
          <a:prstGeom prst="rect"/>
          <a:noFill/>
        </p:spPr>
      </p:pic>
    </p:spTree>
  </p:cSld>
  <p:clrMapOvr>
    <a:masterClrMapping/>
  </p:clrMapOvr>
  <p:transition>
    <p:wipe dir="d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1071546"/>
          </a:xfrm>
        </p:spPr>
        <p:txBody>
          <a:bodyPr>
            <a:normAutofit/>
          </a:bodyPr>
          <a:p>
            <a:pPr algn="ctr"/>
            <a:r>
              <a:rPr b="1" dirty="0" sz="3200" lang="ru-RU" smtClean="0">
                <a:solidFill>
                  <a:srgbClr val="FF9933"/>
                </a:solidFill>
              </a:rPr>
              <a:t>Проявление гибкости в зависимости от возраста</a:t>
            </a:r>
            <a:endParaRPr b="1" dirty="0" sz="3200" lang="ru-RU">
              <a:solidFill>
                <a:srgbClr val="FF9933"/>
              </a:solidFill>
            </a:endParaRPr>
          </a:p>
        </p:txBody>
      </p:sp>
      <p:sp>
        <p:nvSpPr>
          <p:cNvPr id="104860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929718" cy="5715040"/>
          </a:xfrm>
        </p:spPr>
        <p:txBody>
          <a:bodyPr>
            <a:normAutofit fontScale="83333" lnSpcReduction="20000"/>
          </a:bodyPr>
          <a:p>
            <a:r>
              <a:rPr dirty="0" lang="ru-RU" smtClean="0"/>
              <a:t>С возрастом показатели гибкости меняются. Это связано с изменениями, которые происходят в мышцах и суставах. В основном это: </a:t>
            </a:r>
          </a:p>
          <a:p>
            <a:pPr lvl="0"/>
            <a:r>
              <a:rPr dirty="0" i="1" lang="ru-RU" smtClean="0">
                <a:solidFill>
                  <a:srgbClr val="FFC000"/>
                </a:solidFill>
              </a:rPr>
              <a:t>уменьшение эластичности и растяжимости мышечно-связочного аппарата. Особенно заметно изменяется эластичность связок. С возрастом волокна, из которых состоят связки, теряют свою извилистость и к 70-80 годам она становится минимальной; </a:t>
            </a:r>
            <a:endParaRPr dirty="0" lang="ru-RU" smtClean="0">
              <a:solidFill>
                <a:srgbClr val="FFC000"/>
              </a:solidFill>
            </a:endParaRPr>
          </a:p>
          <a:p>
            <a:pPr lvl="0"/>
            <a:r>
              <a:rPr dirty="0" i="1" lang="ru-RU" smtClean="0">
                <a:solidFill>
                  <a:srgbClr val="FFC000"/>
                </a:solidFill>
              </a:rPr>
              <a:t>изменения суставного хряща. Эти изменения особенно заметны после 30-40 лет. Уменьшается толщина хряща. На краях суставной поверхности происходит своеобразное рассасывание, исчезновение хряща. В результате нарушается совпадение суставных поверхностей; </a:t>
            </a:r>
            <a:endParaRPr dirty="0" lang="ru-RU" smtClean="0">
              <a:solidFill>
                <a:srgbClr val="FFC000"/>
              </a:solidFill>
            </a:endParaRPr>
          </a:p>
          <a:p>
            <a:pPr lvl="0"/>
            <a:r>
              <a:rPr dirty="0" i="1" lang="ru-RU" smtClean="0">
                <a:solidFill>
                  <a:srgbClr val="FFC000"/>
                </a:solidFill>
              </a:rPr>
              <a:t>неиспользование площади суставных поверхностей. В результате малоподвижного образа жизни неиспользуемая площадь суставных поверхностей зарастает соединительной тканью. </a:t>
            </a:r>
            <a:endParaRPr dirty="0" lang="ru-RU" smtClean="0">
              <a:solidFill>
                <a:srgbClr val="FFC000"/>
              </a:solidFill>
            </a:endParaRPr>
          </a:p>
          <a:p>
            <a:endParaRPr dirty="0" lang="ru-RU"/>
          </a:p>
        </p:txBody>
      </p:sp>
    </p:spTree>
  </p:cSld>
  <p:clrMapOvr>
    <a:masterClrMapping/>
  </p:clrMapOvr>
  <p:transition>
    <p:wipe dir="d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p>
            <a:pPr algn="ctr"/>
            <a:r>
              <a:rPr dirty="0" sz="3100" lang="ru-RU" smtClean="0">
                <a:solidFill>
                  <a:srgbClr val="FF9933"/>
                </a:solidFill>
              </a:rPr>
              <a:t>Следует помнить, </a:t>
            </a:r>
            <a:r>
              <a:rPr dirty="0" sz="3100" i="1" lang="ru-RU" smtClean="0">
                <a:solidFill>
                  <a:srgbClr val="FF9933"/>
                </a:solidFill>
              </a:rPr>
              <a:t>что гибкость с возрастом теряется быстрее других физических качеств.</a:t>
            </a:r>
            <a:r>
              <a:rPr dirty="0" sz="3100" lang="ru-RU" smtClean="0">
                <a:solidFill>
                  <a:srgbClr val="FF9933"/>
                </a:solidFill>
              </a:rPr>
              <a:t> </a:t>
            </a:r>
            <a:endParaRPr dirty="0" lang="ru-RU">
              <a:solidFill>
                <a:srgbClr val="FF9933"/>
              </a:solidFill>
            </a:endParaRPr>
          </a:p>
        </p:txBody>
      </p:sp>
      <p:sp>
        <p:nvSpPr>
          <p:cNvPr id="1048605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1357322"/>
          </a:xfrm>
        </p:spPr>
        <p:txBody>
          <a:bodyPr/>
          <a:p>
            <a:r>
              <a:rPr dirty="0" sz="2400" lang="ru-RU" smtClean="0"/>
              <a:t>На рисунке показана динамика изменения гибкости (на примере суставов позвоночного столба) в процессе естественного развития организма.</a:t>
            </a:r>
          </a:p>
          <a:p>
            <a:endParaRPr dirty="0" lang="ru-RU"/>
          </a:p>
        </p:txBody>
      </p:sp>
      <p:pic>
        <p:nvPicPr>
          <p:cNvPr id="2097154" name="Picture 2" descr="pict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285852" y="2643182"/>
            <a:ext cx="7000924" cy="4014516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Заголовок 1"/>
          <p:cNvSpPr>
            <a:spLocks noGrp="1"/>
          </p:cNvSpPr>
          <p:nvPr>
            <p:ph type="title"/>
          </p:nvPr>
        </p:nvSpPr>
        <p:spPr>
          <a:xfrm>
            <a:off x="357126" y="0"/>
            <a:ext cx="8786874" cy="1143000"/>
          </a:xfrm>
        </p:spPr>
        <p:txBody>
          <a:bodyPr>
            <a:normAutofit/>
          </a:bodyPr>
          <a:p>
            <a:pPr algn="ctr"/>
            <a:r>
              <a:rPr b="1" dirty="0" sz="3100" lang="ru-RU" smtClean="0">
                <a:solidFill>
                  <a:srgbClr val="FF9933"/>
                </a:solidFill>
              </a:rPr>
              <a:t>Тесты для количественной оценки подвижности в суставах</a:t>
            </a:r>
            <a:endParaRPr b="1" dirty="0" lang="ru-RU"/>
          </a:p>
        </p:txBody>
      </p:sp>
      <p:pic>
        <p:nvPicPr>
          <p:cNvPr id="2097155" name="Picture 2" descr="наклон вперед из положения стоя(14 000 байт)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14282" y="714356"/>
            <a:ext cx="2621705" cy="214314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6" name="Picture 3" descr="(14 000 байт)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5572132" y="714356"/>
            <a:ext cx="1443038" cy="2535338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7" name="Picture 4" descr="(14 000 байт)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7215206" y="714356"/>
            <a:ext cx="1762125" cy="25146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8" name="Picture 5" descr="Круг палкой назад(14 000 байт)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5572132" y="3429000"/>
            <a:ext cx="3357586" cy="2028541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9" name="Picture 6" descr="Стойка на одной ноге, другая в сторону (14 000 байт)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3000364" y="1214422"/>
            <a:ext cx="2449303" cy="2000264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0" name="Picture 7" descr="Шпагат левой (правой)(14 000 байт)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285720" y="3071810"/>
            <a:ext cx="2514600" cy="16764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1" name="Picture 8" descr="Шпагат - ноги в стороны (14 000 байт)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 cstate="print"/>
          <a:srcRect/>
          <a:stretch>
            <a:fillRect/>
          </a:stretch>
        </p:blipFill>
        <p:spPr bwMode="auto">
          <a:xfrm>
            <a:off x="285720" y="4857760"/>
            <a:ext cx="2500330" cy="173634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2" name="Picture 9" descr="Сед, руки вверх с опорой плечами (14 000 байт)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8" cstate="print"/>
          <a:srcRect/>
          <a:stretch>
            <a:fillRect/>
          </a:stretch>
        </p:blipFill>
        <p:spPr bwMode="auto">
          <a:xfrm>
            <a:off x="3000363" y="3429000"/>
            <a:ext cx="2400317" cy="2000264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96908"/>
          </a:xfrm>
        </p:spPr>
        <p:txBody>
          <a:bodyPr>
            <a:normAutofit fontScale="90000"/>
          </a:bodyPr>
          <a:p>
            <a:pPr algn="ctr"/>
            <a:r>
              <a:rPr b="1" dirty="0" lang="ru-RU" smtClean="0">
                <a:solidFill>
                  <a:srgbClr val="FF9933"/>
                </a:solidFill>
              </a:rPr>
              <a:t>Средства развития активной и пассивной гибкость</a:t>
            </a:r>
            <a:endParaRPr b="1" dirty="0" lang="ru-RU">
              <a:solidFill>
                <a:srgbClr val="FF9933"/>
              </a:solidFill>
            </a:endParaRPr>
          </a:p>
        </p:txBody>
      </p:sp>
      <p:pic>
        <p:nvPicPr>
          <p:cNvPr id="2097163" name="Picture 2" descr="Упражнение разминки (14 000 байт)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500694" y="1714488"/>
            <a:ext cx="2695575" cy="185737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4" name="Picture 3" descr="Упражнение разминки (14 000 байт)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357290" y="1714488"/>
            <a:ext cx="2000264" cy="1756989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5" name="Picture 6" descr="Упражнение разминки (14 000 байт)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785786" y="3857628"/>
            <a:ext cx="3509254" cy="2214578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6" name="Picture 7" descr="Упражнение разминки (14 000 байт)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5500694" y="3857628"/>
            <a:ext cx="2714644" cy="2301546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/>
</p:sld>
</file>

<file path=ppt/theme/theme1.xml><?xml version="1.0" encoding="utf-8"?>
<a:theme xmlns:a="http://schemas.openxmlformats.org/drawingml/2006/main" name="Техническая">
  <a:themeElements>
    <a:clrScheme name="Метро">
      <a:dk1>
        <a:sysClr lastClr="000000" val="windowText"/>
      </a:dk1>
      <a:lt1>
        <a:sysClr lastClr="FFFFFF" val="window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dir="t" rig="harsh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Слайд 1</dc:title>
  <dc:creator>Redmi Note 8 Pro</dc:creator>
  <cp:lastModifiedBy>Петрова Ирина</cp:lastModifiedBy>
  <dcterms:created xsi:type="dcterms:W3CDTF">2020-05-21T08:22:39Z</dcterms:created>
  <dcterms:modified xsi:type="dcterms:W3CDTF">2020-05-21T08:22:39Z</dcterms:modified>
</cp:coreProperties>
</file>