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type="screen16x9" cy="6858000" cx="12192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6" y="6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9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657003F-861D-4BDA-928B-B1C0CAEE7A90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1048694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69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9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9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111E5A69-D10C-4E9C-BE61-487C18F0BFDD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4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11E5A69-D10C-4E9C-BE61-487C18F0BFD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6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66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ru-RU"/>
              <a:t>Образец заголовка</a:t>
            </a:r>
          </a:p>
        </p:txBody>
      </p:sp>
      <p:sp>
        <p:nvSpPr>
          <p:cNvPr id="104864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64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5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52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65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5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68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67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7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7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67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7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79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0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1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2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68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8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4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64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4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58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59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87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8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69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9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7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ru-RU"/>
          </a:p>
        </p:txBody>
      </p:sp>
      <p:sp>
        <p:nvSpPr>
          <p:cNvPr id="1048658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66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6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9F88-6ED9-4153-9976-7ACF9CAF9717}" type="datetimeFigureOut">
              <a:rPr lang="ru-RU" smtClean="0"/>
              <a:t>21.05.2020</a:t>
            </a:fld>
            <a:endParaRPr dirty="0"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C494-D307-4112-8EE5-07F7B1E507DD}" type="slidenum">
              <a:rPr lang="ru-RU" smtClean="0"/>
              <a:t>‹#›</a:t>
            </a:fld>
            <a:endParaRPr dirty="0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 descr="http://kubanzsk.ru/wp-content/gallery/skinali-fruct/39478-%D0%A0%D0%B0%D0%B7%D0%BC%D0%B5%D1%80-8566x570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2410264" y="1618175"/>
            <a:ext cx="9144000" cy="2387600"/>
          </a:xfrm>
        </p:spPr>
        <p:txBody>
          <a:bodyPr>
            <a:normAutofit/>
          </a:bodyPr>
          <a:p>
            <a:r>
              <a:rPr b="1" dirty="0" sz="7200" lang="ru-RU">
                <a:solidFill>
                  <a:schemeClr val="bg1"/>
                </a:solidFill>
              </a:rPr>
              <a:t>СПОРТИВНОЕ </a:t>
            </a:r>
            <a:br>
              <a:rPr b="1" dirty="0" sz="7200" lang="ru-RU">
                <a:solidFill>
                  <a:schemeClr val="bg1"/>
                </a:solidFill>
              </a:rPr>
            </a:br>
            <a:r>
              <a:rPr b="1" dirty="0" sz="7200" lang="ru-RU">
                <a:solidFill>
                  <a:schemeClr val="bg1"/>
                </a:solidFill>
              </a:rPr>
              <a:t>ПИТАНИЕ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 descr="https://st2.depositphotos.com/1013886/10274/i/950/depositphotos_102745826-stock-photo-healthy-eating-background-studio-phot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621" name="TextBox 2"/>
          <p:cNvSpPr txBox="1"/>
          <p:nvPr/>
        </p:nvSpPr>
        <p:spPr>
          <a:xfrm>
            <a:off x="1733748" y="190341"/>
            <a:ext cx="8851141" cy="64633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600" lang="ru-RU" u="sng"/>
              <a:t>ПРИМЕР МЕНЮ СПОРТСМЕНА НА ТРИ ДНЯ:</a:t>
            </a:r>
          </a:p>
        </p:txBody>
      </p:sp>
      <p:sp>
        <p:nvSpPr>
          <p:cNvPr id="1048622" name="TextBox 3"/>
          <p:cNvSpPr txBox="1"/>
          <p:nvPr/>
        </p:nvSpPr>
        <p:spPr>
          <a:xfrm>
            <a:off x="4081980" y="1243786"/>
            <a:ext cx="2560320" cy="4585871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fontAlgn="base"/>
            <a:r>
              <a:rPr dirty="0" sz="2000" lang="ru-RU"/>
              <a:t>День второй:</a:t>
            </a:r>
          </a:p>
          <a:p>
            <a:pPr fontAlgn="base"/>
            <a:r>
              <a:rPr b="1" dirty="0" sz="1600" i="1" lang="ru-RU"/>
              <a:t>завтрак</a:t>
            </a:r>
            <a:r>
              <a:rPr dirty="0" sz="1600" lang="ru-RU"/>
              <a:t> – овсяная каша на молоке с сухофруктами, орехами, 2 варёных яйца, стакан молока или кефира;</a:t>
            </a:r>
          </a:p>
          <a:p>
            <a:pPr fontAlgn="base"/>
            <a:r>
              <a:rPr b="1" dirty="0" sz="1600" i="1" lang="ru-RU"/>
              <a:t>второй завтрак</a:t>
            </a:r>
            <a:r>
              <a:rPr dirty="0" sz="1600" lang="ru-RU"/>
              <a:t> – нежирный кефир, несколько бананов, апельсин;</a:t>
            </a:r>
          </a:p>
          <a:p>
            <a:pPr fontAlgn="base"/>
            <a:r>
              <a:rPr b="1" dirty="0" sz="1600" i="1" lang="ru-RU"/>
              <a:t>обед</a:t>
            </a:r>
            <a:r>
              <a:rPr dirty="0" sz="1600" lang="ru-RU"/>
              <a:t> – куриная грудка отварная, гречневая каша, овощной салат, сок;</a:t>
            </a:r>
          </a:p>
          <a:p>
            <a:pPr fontAlgn="base"/>
            <a:r>
              <a:rPr b="1" dirty="0" sz="1600" i="1" lang="ru-RU"/>
              <a:t>полдник</a:t>
            </a:r>
            <a:r>
              <a:rPr dirty="0" sz="1600" lang="ru-RU"/>
              <a:t> – бутерброд с ветчиной и нежирным сыром, стакан молока;</a:t>
            </a:r>
          </a:p>
          <a:p>
            <a:pPr fontAlgn="base"/>
            <a:r>
              <a:rPr b="1" dirty="0" sz="1600" i="1" lang="ru-RU"/>
              <a:t>ужин</a:t>
            </a:r>
            <a:r>
              <a:rPr dirty="0" sz="1600" lang="ru-RU"/>
              <a:t> – ассорти из овощей, отбивная из курицы или говядины, стакан молока.</a:t>
            </a:r>
          </a:p>
        </p:txBody>
      </p:sp>
      <p:pic>
        <p:nvPicPr>
          <p:cNvPr id="2097176" name="Picture 4" descr="https://www.7mednews.ru/uploads/posts/2017-03/1490005711_037352730ed05f3f658c38dca9f944c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757270" y="1243786"/>
            <a:ext cx="1237955" cy="1133653"/>
          </a:xfrm>
          <a:prstGeom prst="rect"/>
          <a:noFill/>
        </p:spPr>
      </p:pic>
      <p:pic>
        <p:nvPicPr>
          <p:cNvPr id="2097177" name="Picture 6" descr="http://cdn-nus-1.pinme.ru/tumb/600/photo/05/658f/05658f5cb739d19feb5aaf32a80d5578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757270" y="2545337"/>
            <a:ext cx="1237955" cy="1129884"/>
          </a:xfrm>
          <a:prstGeom prst="rect"/>
          <a:noFill/>
        </p:spPr>
      </p:pic>
      <p:pic>
        <p:nvPicPr>
          <p:cNvPr id="2097178" name="Picture 8" descr="https://smartprogress.do/uploadImages/00101239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6752495" y="1247555"/>
            <a:ext cx="1237955" cy="1129884"/>
          </a:xfrm>
          <a:prstGeom prst="rect"/>
          <a:noFill/>
        </p:spPr>
      </p:pic>
      <p:sp>
        <p:nvSpPr>
          <p:cNvPr id="1048623" name="TextBox 8"/>
          <p:cNvSpPr txBox="1"/>
          <p:nvPr/>
        </p:nvSpPr>
        <p:spPr>
          <a:xfrm>
            <a:off x="79723" y="1243786"/>
            <a:ext cx="2560320" cy="3847207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fontAlgn="base"/>
            <a:r>
              <a:rPr dirty="0" sz="2000" lang="ru-RU"/>
              <a:t>День первый:</a:t>
            </a:r>
          </a:p>
          <a:p>
            <a:pPr fontAlgn="base"/>
            <a:r>
              <a:rPr b="1" dirty="0" sz="1600" i="1" lang="ru-RU"/>
              <a:t>завтрак</a:t>
            </a:r>
            <a:r>
              <a:rPr dirty="0" sz="1600" i="1" lang="ru-RU"/>
              <a:t> </a:t>
            </a:r>
            <a:r>
              <a:rPr dirty="0" sz="1600" lang="ru-RU"/>
              <a:t>– мюсли на молоке, пара вареных яиц, сок;</a:t>
            </a:r>
          </a:p>
          <a:p>
            <a:pPr fontAlgn="base"/>
            <a:r>
              <a:rPr b="1" dirty="0" sz="1600" i="1" lang="ru-RU"/>
              <a:t>второй завтрак</a:t>
            </a:r>
            <a:r>
              <a:rPr dirty="0" sz="1600" lang="ru-RU"/>
              <a:t> – творог с блинами, стакан молока;</a:t>
            </a:r>
          </a:p>
          <a:p>
            <a:pPr fontAlgn="base"/>
            <a:r>
              <a:rPr b="1" dirty="0" sz="1600" i="1" lang="ru-RU"/>
              <a:t>обед</a:t>
            </a:r>
            <a:r>
              <a:rPr dirty="0" sz="1600" i="1" lang="ru-RU"/>
              <a:t> </a:t>
            </a:r>
            <a:r>
              <a:rPr dirty="0" sz="1600" lang="ru-RU"/>
              <a:t>– борщ, плов с мясом, какао с молоком;</a:t>
            </a:r>
          </a:p>
          <a:p>
            <a:pPr fontAlgn="base"/>
            <a:r>
              <a:rPr b="1" dirty="0" sz="1600" i="1" lang="ru-RU"/>
              <a:t>полдник</a:t>
            </a:r>
            <a:r>
              <a:rPr dirty="0" sz="1600" i="1" lang="ru-RU"/>
              <a:t> </a:t>
            </a:r>
            <a:r>
              <a:rPr dirty="0" sz="1600" lang="ru-RU"/>
              <a:t>– фруктовая нарезка из бананов, апельсинов, яблок, киви, стакан йогурта;</a:t>
            </a:r>
          </a:p>
          <a:p>
            <a:pPr fontAlgn="base"/>
            <a:r>
              <a:rPr b="1" dirty="0" sz="1600" i="1" lang="ru-RU"/>
              <a:t>ужин</a:t>
            </a:r>
            <a:r>
              <a:rPr dirty="0" sz="1600" i="1" lang="ru-RU"/>
              <a:t> </a:t>
            </a:r>
            <a:r>
              <a:rPr dirty="0" sz="1600" lang="ru-RU"/>
              <a:t>– вареная куриная грудка, овощной салат, сок.</a:t>
            </a:r>
            <a:endParaRPr dirty="0" sz="1400" lang="ru-RU"/>
          </a:p>
        </p:txBody>
      </p:sp>
      <p:pic>
        <p:nvPicPr>
          <p:cNvPr id="2097179" name="Picture 10" descr="http://lfly.ru/wp-content/uploads/2017/08/efdff9dec64ad6162211d0ca301f1ef3db37c23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6747807" y="2536032"/>
            <a:ext cx="1233266" cy="1139189"/>
          </a:xfrm>
          <a:prstGeom prst="rect"/>
          <a:noFill/>
        </p:spPr>
      </p:pic>
      <p:sp>
        <p:nvSpPr>
          <p:cNvPr id="1048624" name="TextBox 10"/>
          <p:cNvSpPr txBox="1"/>
          <p:nvPr/>
        </p:nvSpPr>
        <p:spPr>
          <a:xfrm>
            <a:off x="8084237" y="1243786"/>
            <a:ext cx="2560320" cy="3847207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fontAlgn="base"/>
            <a:r>
              <a:rPr dirty="0" sz="2000" lang="ru-RU"/>
              <a:t>День третий:</a:t>
            </a:r>
          </a:p>
          <a:p>
            <a:pPr fontAlgn="base"/>
            <a:r>
              <a:rPr b="1" dirty="0" sz="1600" i="1" lang="ru-RU"/>
              <a:t>завтрак</a:t>
            </a:r>
            <a:r>
              <a:rPr dirty="0" sz="1600" i="1" lang="ru-RU"/>
              <a:t> </a:t>
            </a:r>
            <a:r>
              <a:rPr dirty="0" sz="1600" lang="ru-RU"/>
              <a:t>– жаркое с сыром в горшочке, апельсин, стакан молока;</a:t>
            </a:r>
          </a:p>
          <a:p>
            <a:pPr fontAlgn="base"/>
            <a:r>
              <a:rPr b="1" dirty="0" sz="1600" i="1" lang="ru-RU"/>
              <a:t>второй завтрак</a:t>
            </a:r>
            <a:r>
              <a:rPr dirty="0" sz="1600" lang="ru-RU"/>
              <a:t> – пирог с мясом, йогурт или кефир;</a:t>
            </a:r>
          </a:p>
          <a:p>
            <a:pPr fontAlgn="base"/>
            <a:r>
              <a:rPr b="1" dirty="0" sz="1600" i="1" lang="ru-RU"/>
              <a:t>обед</a:t>
            </a:r>
            <a:r>
              <a:rPr dirty="0" sz="1600" lang="ru-RU"/>
              <a:t> – гороховый суп с мясом, картофель в мундире, тушеные овощи, сок;</a:t>
            </a:r>
          </a:p>
          <a:p>
            <a:pPr fontAlgn="base"/>
            <a:r>
              <a:rPr b="1" dirty="0" sz="1600" i="1" lang="ru-RU"/>
              <a:t>полдник</a:t>
            </a:r>
            <a:r>
              <a:rPr dirty="0" sz="1600" lang="ru-RU"/>
              <a:t> – цветная капуста в кляре, стакан молока;</a:t>
            </a:r>
          </a:p>
          <a:p>
            <a:pPr fontAlgn="base"/>
            <a:r>
              <a:rPr b="1" dirty="0" sz="1600" i="1" lang="ru-RU"/>
              <a:t>ужин</a:t>
            </a:r>
            <a:r>
              <a:rPr dirty="0" sz="1600" lang="ru-RU"/>
              <a:t> – отварные куриные грудки с брокколи, банан, сок.</a:t>
            </a:r>
          </a:p>
        </p:txBody>
      </p:sp>
      <p:pic>
        <p:nvPicPr>
          <p:cNvPr id="2097180" name="Picture 12" descr="http://image1.thematicnews.com/uploads/topics/preview/00/06/05/25/03d5ab564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10738344" y="1247555"/>
            <a:ext cx="1233266" cy="1129884"/>
          </a:xfrm>
          <a:prstGeom prst="rect"/>
          <a:noFill/>
        </p:spPr>
      </p:pic>
      <p:pic>
        <p:nvPicPr>
          <p:cNvPr id="2097181" name="Picture 14" descr="https://w-dog.ru/wallpapers/1/13/391865236252067/xlopya-zavtrak-legkij-eda-myusl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10747721" y="2538799"/>
            <a:ext cx="1237955" cy="1133653"/>
          </a:xfrm>
          <a:prstGeom prst="rect"/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 descr="https://st2.depositphotos.com/1177973/5279/i/950/depositphotos_52793785-stock-photo-summer-frame-with-fresh-organic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625" name="TextBox 5"/>
          <p:cNvSpPr txBox="1"/>
          <p:nvPr/>
        </p:nvSpPr>
        <p:spPr>
          <a:xfrm>
            <a:off x="126610" y="140677"/>
            <a:ext cx="8060788" cy="3231654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ru-RU">
                <a:solidFill>
                  <a:schemeClr val="tx1"/>
                </a:solidFill>
              </a:rPr>
              <a:t>Питание при низких температурах</a:t>
            </a:r>
            <a:br>
              <a:rPr dirty="0" lang="ru-RU">
                <a:solidFill>
                  <a:schemeClr val="tx1"/>
                </a:solidFill>
              </a:rPr>
            </a:br>
            <a:r>
              <a:rPr dirty="0" lang="ru-RU">
                <a:solidFill>
                  <a:schemeClr val="tx1"/>
                </a:solidFill>
              </a:rPr>
              <a:t>Поступление энергии с пищей требуется повышать на 3-5% при каждых 10°С ниже средней температуры, начиная от +10°С. При тренировках в условиях низких температур в рацион спортсменов вносят некоторые изменения. В связи с повышенными растратами энергии следует на 15-25% увеличить калорийность потребляемой пищи — в первую очередь, за счет жиров животного происхождения, а также содержание белков в рационе. Потребление витаминов С и В, должно превысить норму на 30—50%. По рекомендации врача возможны дополнительный прием витамина Д или ультрафиолетовые облучения. Следует осуществлять комплексную витаминизацию.</a:t>
            </a:r>
            <a:endParaRPr dirty="0" lang="ru-RU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1048626" name="TextBox 6"/>
          <p:cNvSpPr txBox="1"/>
          <p:nvPr/>
        </p:nvSpPr>
        <p:spPr>
          <a:xfrm>
            <a:off x="126610" y="3772422"/>
            <a:ext cx="8060788" cy="2677656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ru-RU">
                <a:solidFill>
                  <a:schemeClr val="tx1"/>
                </a:solidFill>
              </a:rPr>
              <a:t>Питание при высоких температурах</a:t>
            </a:r>
            <a:br>
              <a:rPr dirty="0" lang="ru-RU">
                <a:solidFill>
                  <a:schemeClr val="tx1"/>
                </a:solidFill>
              </a:rPr>
            </a:br>
            <a:r>
              <a:rPr dirty="0" lang="ru-RU">
                <a:solidFill>
                  <a:schemeClr val="tx1"/>
                </a:solidFill>
              </a:rPr>
              <a:t>В пище следует повысить количество соли и специй для стимуляции работы ЖКТ, которая в условиях высоких температур значительно понижается. Рекомендуется снизить количество потребляемых белков и повысить количество углеводов, животные белки и жиры будут особенно полезны при высоких температурах, их следует принимать в жидком виде (например, молоко). Рекомендуется следить и своевременно повышать уровень таких витаминов, как А, группы В, С, РР. В условиях повышенных температур калорийность рациона должна быть снижена за счёт потребления жиров. </a:t>
            </a:r>
            <a:endParaRPr dirty="0" lang="ru-RU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" descr="https://st2.depositphotos.com/1013886/10274/i/950/depositphotos_102743600-stock-photo-healthy-food-background-studio-phot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627" name="TextBox 2"/>
          <p:cNvSpPr txBox="1"/>
          <p:nvPr/>
        </p:nvSpPr>
        <p:spPr>
          <a:xfrm>
            <a:off x="1219201" y="74235"/>
            <a:ext cx="10972799" cy="670952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400" lang="ru-RU" u="sng">
                <a:solidFill>
                  <a:schemeClr val="bg1"/>
                </a:solidFill>
                <a:highlight>
                  <a:srgbClr val="C0C0C0"/>
                </a:highlight>
              </a:rPr>
              <a:t>Питание спортсменов перед соревнованиями:</a:t>
            </a:r>
            <a:br>
              <a:rPr dirty="0" lang="ru-RU">
                <a:highlight>
                  <a:srgbClr val="C0C0C0"/>
                </a:highlight>
              </a:rPr>
            </a:br>
            <a:r>
              <a:rPr dirty="0" lang="ru-RU">
                <a:highlight>
                  <a:srgbClr val="C0C0C0"/>
                </a:highlight>
              </a:rPr>
              <a:t>При планировании питания перед соревнованиями следует учитывать, что особенно важна еда, принятая за 12 часов до соревнований, еда, принятая, например, за 4 часа до соревнований, едва ли сыграет важную роль. Перед соревнованиями рекомендуется есть побольше картофеля, хлеба, соусов, риса и остальных источников углеводов в организме. Следует есть очень мало жиров и очень осторожно относиться со специями и поваренной солью. Перед соревнованиями в пище должно содержаться как можно меньше клетчатки, поэтому следует отказаться от употребления овощей и фруктов. Последний приём пищи перед соревнованиями рекомендуется провести не позднее, чем за 4 часа до начала соревнований.</a:t>
            </a:r>
          </a:p>
          <a:p>
            <a:endParaRPr b="1" dirty="0" lang="ru-RU" u="sng">
              <a:solidFill>
                <a:schemeClr val="bg1"/>
              </a:solidFill>
              <a:highlight>
                <a:srgbClr val="C0C0C0"/>
              </a:highlight>
            </a:endParaRPr>
          </a:p>
          <a:p>
            <a:r>
              <a:rPr b="1" dirty="0" sz="2400" lang="ru-RU" u="sng">
                <a:solidFill>
                  <a:schemeClr val="bg1"/>
                </a:solidFill>
                <a:highlight>
                  <a:srgbClr val="C0C0C0"/>
                </a:highlight>
              </a:rPr>
              <a:t>Питание спортсменов во время соревнований:</a:t>
            </a:r>
          </a:p>
          <a:p>
            <a:r>
              <a:rPr dirty="0" lang="ru-RU">
                <a:highlight>
                  <a:srgbClr val="C0C0C0"/>
                </a:highlight>
              </a:rPr>
              <a:t>В дни соревнований рекомендуется употреблять завтраки, включающие крепкий бульон, отварную курицу с рисом или мясо с небольшим количеством отварного картофеля, яйца всмятку, белый хлеб, компоты, чай. На дистанции (марафонский бег, спортивная ходьба, лыжный спорт) пища должна быть исключительно жидкой или полужидкой, приятной и слегка кисловатой на вкус, пища должна быть тёплой. Во время соревнований ни в коем случае нельзя менять привычный режим питания. Следует придерживаться таких блюд, которые при небольшом объёме имеют высокую энергетическую ценность.</a:t>
            </a:r>
          </a:p>
          <a:p>
            <a:endParaRPr b="1" dirty="0" sz="1600" lang="ru-RU" u="sng">
              <a:solidFill>
                <a:schemeClr val="bg1"/>
              </a:solidFill>
              <a:highlight>
                <a:srgbClr val="C0C0C0"/>
              </a:highlight>
            </a:endParaRPr>
          </a:p>
          <a:p>
            <a:r>
              <a:rPr b="1" dirty="0" sz="2400" lang="ru-RU" u="sng">
                <a:solidFill>
                  <a:schemeClr val="bg1"/>
                </a:solidFill>
                <a:highlight>
                  <a:srgbClr val="C0C0C0"/>
                </a:highlight>
              </a:rPr>
              <a:t>Питание спортсменов после соревнований:</a:t>
            </a:r>
          </a:p>
          <a:p>
            <a:r>
              <a:rPr dirty="0" lang="ru-RU">
                <a:highlight>
                  <a:srgbClr val="C0C0C0"/>
                </a:highlight>
              </a:rPr>
              <a:t>В течение 3-4 дней после соревнований следует уменьшить в рационе количество употребляемых жиров.  Обогатить его следует повышенным количеством углеводов и продуктов, содержащих </a:t>
            </a:r>
            <a:r>
              <a:rPr dirty="0" lang="ru-RU" err="1">
                <a:highlight>
                  <a:srgbClr val="C0C0C0"/>
                </a:highlight>
              </a:rPr>
              <a:t>липотропные</a:t>
            </a:r>
            <a:r>
              <a:rPr dirty="0" lang="ru-RU">
                <a:highlight>
                  <a:srgbClr val="C0C0C0"/>
                </a:highlight>
              </a:rPr>
              <a:t> вещества. При восстановительном периоде следует употреблять такие продукты, как творог, молоко, молочнокислые продукты, мясо, печень, овсяную и гречневую каши. 30% из жиров, потребляемых в этот период, следует отдавать растительным жирам. Особое внимание следует уделить витаминам.</a:t>
            </a:r>
            <a:endParaRPr dirty="0" sz="2800" lang="ru-RU"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" descr="http://st.gde-fon.com/wallpapers_original/334419_tekstura_fon_derevo_doski_1920x1200_www.Gde-Fon.com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/>
          <a:noFill/>
        </p:spPr>
      </p:pic>
      <p:sp>
        <p:nvSpPr>
          <p:cNvPr id="1048628" name="TextBox 2"/>
          <p:cNvSpPr txBox="1"/>
          <p:nvPr/>
        </p:nvSpPr>
        <p:spPr>
          <a:xfrm>
            <a:off x="370448" y="316012"/>
            <a:ext cx="11451102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ru-RU" u="sng">
                <a:solidFill>
                  <a:schemeClr val="bg1"/>
                </a:solidFill>
              </a:rPr>
              <a:t>ПРОДУКТЫ ДЛЯ НАБОРА МЫШЕЧНОЙ МАССЫ</a:t>
            </a:r>
          </a:p>
        </p:txBody>
      </p:sp>
      <p:pic>
        <p:nvPicPr>
          <p:cNvPr id="2097185" name="Picture 2" descr="http://img-fotki.yandex.ru/get/15501/302433518.15a/0_1426f4_e6bec99e_orig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90815" y="1032614"/>
            <a:ext cx="2730452" cy="1638271"/>
          </a:xfrm>
          <a:prstGeom prst="rect"/>
          <a:noFill/>
        </p:spPr>
      </p:pic>
      <p:sp>
        <p:nvSpPr>
          <p:cNvPr id="1048629" name="TextBox 3"/>
          <p:cNvSpPr txBox="1"/>
          <p:nvPr/>
        </p:nvSpPr>
        <p:spPr>
          <a:xfrm>
            <a:off x="291191" y="2657785"/>
            <a:ext cx="2518115" cy="369332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lang="ru-RU"/>
              <a:t>Рыба и морепродукты</a:t>
            </a:r>
          </a:p>
        </p:txBody>
      </p:sp>
      <p:pic>
        <p:nvPicPr>
          <p:cNvPr id="2097186" name="Picture 4" descr="https://grandgames.net/puzzle/full/podsolnuh_i_semechk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882950" y="1921183"/>
            <a:ext cx="2652863" cy="1684605"/>
          </a:xfrm>
          <a:prstGeom prst="rect"/>
          <a:noFill/>
        </p:spPr>
      </p:pic>
      <p:sp>
        <p:nvSpPr>
          <p:cNvPr id="1048630" name="TextBox 6"/>
          <p:cNvSpPr txBox="1"/>
          <p:nvPr/>
        </p:nvSpPr>
        <p:spPr>
          <a:xfrm>
            <a:off x="3610497" y="1551851"/>
            <a:ext cx="1128456" cy="369332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lang="ru-RU"/>
              <a:t>Семечки </a:t>
            </a:r>
          </a:p>
        </p:txBody>
      </p:sp>
      <p:pic>
        <p:nvPicPr>
          <p:cNvPr id="2097187" name="Picture 6" descr="https://gastrit.guru/wp-content/uploads/2018/01/5-3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319388" y="1646390"/>
            <a:ext cx="2630952" cy="2104762"/>
          </a:xfrm>
          <a:prstGeom prst="rect"/>
          <a:noFill/>
        </p:spPr>
      </p:pic>
      <p:sp>
        <p:nvSpPr>
          <p:cNvPr id="1048631" name="TextBox 8"/>
          <p:cNvSpPr txBox="1"/>
          <p:nvPr/>
        </p:nvSpPr>
        <p:spPr>
          <a:xfrm>
            <a:off x="6217997" y="3751152"/>
            <a:ext cx="918119" cy="369332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lang="ru-RU"/>
              <a:t>Орехи </a:t>
            </a:r>
          </a:p>
        </p:txBody>
      </p:sp>
      <p:pic>
        <p:nvPicPr>
          <p:cNvPr id="2097188" name="Picture 8" descr="https://info-torg.ru/upload/medialibrary/363/36303314646aee34ce023b3f739eae1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7656061" y="1415835"/>
            <a:ext cx="2770100" cy="1814732"/>
          </a:xfrm>
          <a:prstGeom prst="rect"/>
          <a:noFill/>
        </p:spPr>
      </p:pic>
      <p:sp>
        <p:nvSpPr>
          <p:cNvPr id="1048632" name="TextBox 10"/>
          <p:cNvSpPr txBox="1"/>
          <p:nvPr/>
        </p:nvSpPr>
        <p:spPr>
          <a:xfrm>
            <a:off x="8604952" y="1053088"/>
            <a:ext cx="843082" cy="369332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lang="ru-RU"/>
              <a:t>Крупы</a:t>
            </a:r>
          </a:p>
        </p:txBody>
      </p:sp>
      <p:pic>
        <p:nvPicPr>
          <p:cNvPr id="2097189" name="Picture 10" descr="http://mirmam.pro/userfiles/images/beremennost/frukty_beremennos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9448036" y="2066546"/>
            <a:ext cx="2553149" cy="1684606"/>
          </a:xfrm>
          <a:prstGeom prst="rect"/>
          <a:noFill/>
        </p:spPr>
      </p:pic>
      <p:sp>
        <p:nvSpPr>
          <p:cNvPr id="1048633" name="TextBox 12"/>
          <p:cNvSpPr txBox="1"/>
          <p:nvPr/>
        </p:nvSpPr>
        <p:spPr>
          <a:xfrm>
            <a:off x="10594722" y="1722005"/>
            <a:ext cx="1128456" cy="369332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lang="ru-RU"/>
              <a:t>Бананы </a:t>
            </a:r>
          </a:p>
        </p:txBody>
      </p:sp>
      <p:pic>
        <p:nvPicPr>
          <p:cNvPr id="2097190" name="Picture 12" descr="http://o-polze.com/wp-content/uploads/2015/05/macaroni-752x49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3030896" y="4470114"/>
            <a:ext cx="3121925" cy="2034233"/>
          </a:xfrm>
          <a:prstGeom prst="rect"/>
          <a:noFill/>
        </p:spPr>
      </p:pic>
      <p:sp>
        <p:nvSpPr>
          <p:cNvPr id="1048634" name="TextBox 14"/>
          <p:cNvSpPr txBox="1"/>
          <p:nvPr/>
        </p:nvSpPr>
        <p:spPr>
          <a:xfrm>
            <a:off x="3845967" y="4140084"/>
            <a:ext cx="1587516" cy="369332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lang="ru-RU"/>
              <a:t>Макароны </a:t>
            </a:r>
          </a:p>
        </p:txBody>
      </p:sp>
      <p:pic>
        <p:nvPicPr>
          <p:cNvPr id="2097191" name="Picture 14" descr="http://xcook.info/sites/default/files/upload_images/2017-11/kurinoe-file-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374887" y="3975120"/>
            <a:ext cx="2860682" cy="1907415"/>
          </a:xfrm>
          <a:prstGeom prst="rect"/>
          <a:noFill/>
        </p:spPr>
      </p:pic>
      <p:sp>
        <p:nvSpPr>
          <p:cNvPr id="1048635" name="TextBox 16"/>
          <p:cNvSpPr txBox="1"/>
          <p:nvPr/>
        </p:nvSpPr>
        <p:spPr>
          <a:xfrm>
            <a:off x="707313" y="5882535"/>
            <a:ext cx="2213954" cy="369332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lang="ru-RU"/>
              <a:t>Куриная грудка </a:t>
            </a:r>
          </a:p>
        </p:txBody>
      </p:sp>
      <p:pic>
        <p:nvPicPr>
          <p:cNvPr id="2097192" name="Picture 16" descr="http://kto-chto-gde.ru/wp-content/uploads/2017/04/shutterstock_19567382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5879946" y="4380179"/>
            <a:ext cx="2859692" cy="1907414"/>
          </a:xfrm>
          <a:prstGeom prst="rect"/>
          <a:noFill/>
        </p:spPr>
      </p:pic>
      <p:sp>
        <p:nvSpPr>
          <p:cNvPr id="1048636" name="TextBox 18"/>
          <p:cNvSpPr txBox="1"/>
          <p:nvPr/>
        </p:nvSpPr>
        <p:spPr>
          <a:xfrm>
            <a:off x="6516034" y="6289431"/>
            <a:ext cx="1587516" cy="369332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lang="ru-RU"/>
              <a:t>Яйца </a:t>
            </a:r>
          </a:p>
        </p:txBody>
      </p:sp>
      <p:pic>
        <p:nvPicPr>
          <p:cNvPr id="2097193" name="Picture 18" descr="http://suseky.com/wp-content/uploads/2015/11/marinovannue-gribu-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0"/>
          <a:srcRect/>
          <a:stretch>
            <a:fillRect/>
          </a:stretch>
        </p:blipFill>
        <p:spPr bwMode="auto">
          <a:xfrm>
            <a:off x="8688441" y="4538565"/>
            <a:ext cx="3045004" cy="2034232"/>
          </a:xfrm>
          <a:prstGeom prst="rect"/>
          <a:noFill/>
        </p:spPr>
      </p:pic>
      <p:sp>
        <p:nvSpPr>
          <p:cNvPr id="1048637" name="TextBox 20"/>
          <p:cNvSpPr txBox="1"/>
          <p:nvPr/>
        </p:nvSpPr>
        <p:spPr>
          <a:xfrm>
            <a:off x="9417185" y="4158124"/>
            <a:ext cx="1587516" cy="369332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lang="ru-RU"/>
              <a:t>Грибы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4" descr="http://kubanzsk.ru/wp-content/gallery/skinali-fruct/39478-%D0%A0%D0%B0%D0%B7%D0%BC%D0%B5%D1%80-8566x570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641" name="Заголовок 1"/>
          <p:cNvSpPr txBox="1"/>
          <p:nvPr/>
        </p:nvSpPr>
        <p:spPr>
          <a:xfrm>
            <a:off x="3559126" y="1618174"/>
            <a:ext cx="7995138" cy="3600939"/>
          </a:xfrm>
          <a:prstGeom prst="rect"/>
        </p:spPr>
        <p:txBody>
          <a:bodyPr>
            <a:normAutofit fontScale="6875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sz="7200" lang="ru-RU">
                <a:solidFill>
                  <a:schemeClr val="bg1"/>
                </a:solidFill>
              </a:rPr>
              <a:t>ВЫВОД:</a:t>
            </a:r>
            <a:br>
              <a:rPr b="1" dirty="0" sz="7200" lang="ru-RU">
                <a:solidFill>
                  <a:schemeClr val="bg1"/>
                </a:solidFill>
              </a:rPr>
            </a:br>
            <a:r>
              <a:rPr b="1" dirty="0" sz="3200" lang="ru-RU">
                <a:solidFill>
                  <a:schemeClr val="bg1"/>
                </a:solidFill>
              </a:rPr>
              <a:t>Спортивное правильное питание важная составляющая жизни любого спортсмена. Такой рацион должен соответствовать нормам и правилам, быть сбалансированным и подобранным индивидуально. Пища спортсменов должна быть подобрана с учётом КБЖУ для людей, занимающихся физическими нагрузками. Рацион во многом зависит от этапа занятий спортсмена, индивидуальных потребностей. Питание для спортсмена основа красивого тела, силы и повышенной выносливости.</a:t>
            </a:r>
            <a:endParaRPr b="1" dirty="0" sz="72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 descr="https://varenok.ru/wp-content/uploads/2017/11/qtq80-mwSXnO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591" name="TextBox 1"/>
          <p:cNvSpPr txBox="1"/>
          <p:nvPr/>
        </p:nvSpPr>
        <p:spPr>
          <a:xfrm>
            <a:off x="6339170" y="149608"/>
            <a:ext cx="5707687" cy="2834640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2000" lang="ru-RU">
                <a:highlight>
                  <a:srgbClr val="C0C0C0"/>
                </a:highlight>
              </a:rPr>
              <a:t>В физической подготовке, помимо рационально построенных знаний, большое значение имеет организация правильного питания, обеспечивающая ускорение восстановительных процессов после тренировочных нагрузок и высокую работоспособность занимающихся. К режиму питания следует подходить с рациональных позиций.</a:t>
            </a:r>
          </a:p>
        </p:txBody>
      </p:sp>
      <p:sp>
        <p:nvSpPr>
          <p:cNvPr id="1048592" name="TextBox 2"/>
          <p:cNvSpPr txBox="1"/>
          <p:nvPr/>
        </p:nvSpPr>
        <p:spPr>
          <a:xfrm>
            <a:off x="2287443" y="3110906"/>
            <a:ext cx="10088881" cy="26695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b="1" dirty="0" sz="3200" lang="ru-RU" u="sng">
                <a:solidFill>
                  <a:schemeClr val="bg1"/>
                </a:solidFill>
              </a:rPr>
              <a:t>ОСНОВНЫЕ ТРЕБОВАНИЯ К ПИТАНИЮ:</a:t>
            </a:r>
            <a:br>
              <a:rPr dirty="0" lang="ru-RU"/>
            </a:br>
            <a:br>
              <a:rPr dirty="0" lang="ru-RU"/>
            </a:br>
            <a:r>
              <a:rPr dirty="0" sz="2000" lang="ru-RU">
                <a:highlight>
                  <a:srgbClr val="C0C0C0"/>
                </a:highlight>
              </a:rPr>
              <a:t>—Потребляемая пища не должна быть тяжёлой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—Пища должна обладать высокими вкусовыми качествами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—Пища должна быть полноценной и разнообразной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—Приём пищи должен быть регулярным, дробным, к тому же в одни и те же часы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—Пища должна соответствовать норме калорий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—Пища должна быть богата витаминами и микроэлементами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https://st2.depositphotos.com/1177973/5279/i/950/depositphotos_52793785-stock-photo-summer-frame-with-fresh-organic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593" name="TextBox 1"/>
          <p:cNvSpPr txBox="1"/>
          <p:nvPr/>
        </p:nvSpPr>
        <p:spPr>
          <a:xfrm>
            <a:off x="0" y="662286"/>
            <a:ext cx="8098972" cy="31394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>
                <a:highlight>
                  <a:srgbClr val="C0C0C0"/>
                </a:highlight>
              </a:rPr>
              <a:t>В пище содержатся богатые энергией питательные вещества, белки, витамины, соли, микроэлементы, клетчатка, вода и другие необходимые для нормальной жизнедеятельности компоненты. </a:t>
            </a:r>
            <a:br>
              <a:rPr dirty="0" sz="2000" lang="ru-RU">
                <a:highlight>
                  <a:srgbClr val="C0C0C0"/>
                </a:highlight>
              </a:rPr>
            </a:b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Энергия в пище содержится в виде белков, жиров и углеводов. Условно, все питательные вещества, которые мы потребляем в пищу, можно разделить на 3 основных составляющих — </a:t>
            </a:r>
            <a:r>
              <a:rPr b="1" dirty="0" sz="2000" lang="ru-RU">
                <a:highlight>
                  <a:srgbClr val="C0C0C0"/>
                </a:highlight>
              </a:rPr>
              <a:t>белки, жиры и углеводы (БЖУ) </a:t>
            </a:r>
            <a:r>
              <a:rPr dirty="0" sz="2000" lang="ru-RU">
                <a:highlight>
                  <a:srgbClr val="C0C0C0"/>
                </a:highlight>
              </a:rPr>
              <a:t>Оптимальные пропорции </a:t>
            </a:r>
            <a:r>
              <a:rPr b="1" dirty="0" sz="2000" lang="ru-RU">
                <a:highlight>
                  <a:srgbClr val="C0C0C0"/>
                </a:highlight>
              </a:rPr>
              <a:t>БЖУ среднестатистического человека </a:t>
            </a:r>
            <a:r>
              <a:rPr dirty="0" sz="2000" lang="ru-RU">
                <a:highlight>
                  <a:srgbClr val="C0C0C0"/>
                </a:highlight>
              </a:rPr>
              <a:t>выглядят так: </a:t>
            </a:r>
          </a:p>
        </p:txBody>
      </p:sp>
      <p:sp>
        <p:nvSpPr>
          <p:cNvPr id="1048594" name="TextBox 2"/>
          <p:cNvSpPr txBox="1"/>
          <p:nvPr/>
        </p:nvSpPr>
        <p:spPr>
          <a:xfrm>
            <a:off x="309490" y="93509"/>
            <a:ext cx="9466579" cy="5740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200" lang="ru-RU" u="sng">
                <a:solidFill>
                  <a:schemeClr val="bg1"/>
                </a:solidFill>
              </a:rPr>
              <a:t>ПИТАТЕЛЬНЫЕ И ЭНЕРГЕТИЧЕСКИЕ ВЕЩЕСТВА</a:t>
            </a:r>
          </a:p>
        </p:txBody>
      </p:sp>
      <p:pic>
        <p:nvPicPr>
          <p:cNvPr id="2097155" name="Picture 4" descr="http://workoutprogram.ru/uploads/tinymce/images/8cb884fc6ef273261587dd19ace136ac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09490" y="3524608"/>
            <a:ext cx="8098972" cy="3163152"/>
          </a:xfrm>
          <a:prstGeom prst="rect"/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https://st2.depositphotos.com/1177973/5279/i/950/depositphotos_52793785-stock-photo-summer-frame-with-fresh-organic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595" name="TextBox 2"/>
          <p:cNvSpPr txBox="1"/>
          <p:nvPr/>
        </p:nvSpPr>
        <p:spPr>
          <a:xfrm>
            <a:off x="1012873" y="365760"/>
            <a:ext cx="6780628" cy="59207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ru-RU">
                <a:highlight>
                  <a:srgbClr val="C0C0C0"/>
                </a:highlight>
              </a:rPr>
              <a:t>Однако стоит отметить, что в рационе спортсменов, особенно занимающихся в тренажерном зале, белков должно быть заметно больше, чем для среднестатистического человека. Поэтому для спортсменов следует смещать количество белков в большую сторону и сделать это выйдет за счет жиров. Также надо учитывать, что 2-3 грамма белка на каждый килограмм веса тела считается идеальным для набора мышечной массы для мужчин. Женщинам же количество белков следует сократить до 1-1.5 г.</a:t>
            </a:r>
            <a:br>
              <a:rPr dirty="0" sz="2000" lang="ru-RU">
                <a:highlight>
                  <a:srgbClr val="C0C0C0"/>
                </a:highlight>
              </a:rPr>
            </a:b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В конечном результате </a:t>
            </a:r>
            <a:r>
              <a:rPr b="1" dirty="0" sz="2000" lang="ru-RU">
                <a:highlight>
                  <a:srgbClr val="C0C0C0"/>
                </a:highlight>
              </a:rPr>
              <a:t>для спортсменов БЖУ </a:t>
            </a:r>
            <a:r>
              <a:rPr dirty="0" sz="2000" lang="ru-RU">
                <a:highlight>
                  <a:srgbClr val="C0C0C0"/>
                </a:highlight>
              </a:rPr>
              <a:t>будет выглядеть следующим образом:</a:t>
            </a:r>
            <a:br>
              <a:rPr dirty="0" sz="2000" lang="ru-RU">
                <a:highlight>
                  <a:srgbClr val="C0C0C0"/>
                </a:highlight>
              </a:rPr>
            </a:br>
            <a:br>
              <a:rPr dirty="0" sz="2000" lang="ru-RU">
                <a:highlight>
                  <a:srgbClr val="C0C0C0"/>
                </a:highlight>
              </a:rPr>
            </a:br>
            <a:r>
              <a:rPr dirty="0" sz="2800" lang="ru-RU">
                <a:highlight>
                  <a:srgbClr val="C0C0C0"/>
                </a:highlight>
              </a:rPr>
              <a:t>Белки: 20%</a:t>
            </a:r>
            <a:br>
              <a:rPr dirty="0" sz="2800" lang="ru-RU">
                <a:highlight>
                  <a:srgbClr val="C0C0C0"/>
                </a:highlight>
              </a:rPr>
            </a:br>
            <a:r>
              <a:rPr dirty="0" sz="2800" lang="ru-RU">
                <a:highlight>
                  <a:srgbClr val="C0C0C0"/>
                </a:highlight>
              </a:rPr>
              <a:t>Жиры: 15%</a:t>
            </a:r>
            <a:br>
              <a:rPr dirty="0" sz="2800" lang="ru-RU">
                <a:highlight>
                  <a:srgbClr val="C0C0C0"/>
                </a:highlight>
              </a:rPr>
            </a:br>
            <a:r>
              <a:rPr dirty="0" sz="2800" lang="ru-RU">
                <a:highlight>
                  <a:srgbClr val="C0C0C0"/>
                </a:highlight>
              </a:rPr>
              <a:t>Углеводы: 65%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http://st.gde-fon.com/wallpapers_original/334419_tekstura_fon_derevo_doski_1920x1200_www.Gde-Fon.com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1" y="24636"/>
            <a:ext cx="12192000" cy="6858000"/>
          </a:xfrm>
          <a:prstGeom prst="rect"/>
          <a:noFill/>
        </p:spPr>
      </p:pic>
      <p:sp>
        <p:nvSpPr>
          <p:cNvPr id="1048596" name="TextBox 1"/>
          <p:cNvSpPr txBox="1"/>
          <p:nvPr/>
        </p:nvSpPr>
        <p:spPr>
          <a:xfrm>
            <a:off x="1712556" y="112541"/>
            <a:ext cx="97205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4000" lang="ru-RU">
                <a:solidFill>
                  <a:schemeClr val="bg1"/>
                </a:solidFill>
              </a:rPr>
              <a:t>ИСТОЧНИКИ БЖУ ДЛЯ СПОРТСМЕНОВ:</a:t>
            </a:r>
          </a:p>
        </p:txBody>
      </p:sp>
      <p:sp>
        <p:nvSpPr>
          <p:cNvPr id="1048597" name="TextBox 2"/>
          <p:cNvSpPr txBox="1"/>
          <p:nvPr/>
        </p:nvSpPr>
        <p:spPr>
          <a:xfrm>
            <a:off x="1623648" y="1056991"/>
            <a:ext cx="10705513" cy="802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ru-RU">
                <a:highlight>
                  <a:srgbClr val="C0C0C0"/>
                </a:highlight>
              </a:rPr>
              <a:t>Белки                                               Жиры                                           Углеводы</a:t>
            </a:r>
            <a:br>
              <a:rPr dirty="0" sz="2400" lang="ru-RU">
                <a:highlight>
                  <a:srgbClr val="C0C0C0"/>
                </a:highlight>
              </a:rPr>
            </a:br>
            <a:r>
              <a:rPr dirty="0" sz="2400" lang="ru-RU">
                <a:highlight>
                  <a:srgbClr val="C0C0C0"/>
                </a:highlight>
              </a:rPr>
              <a:t>20%                                                     15%                                                      65%    </a:t>
            </a:r>
          </a:p>
        </p:txBody>
      </p:sp>
      <p:pic>
        <p:nvPicPr>
          <p:cNvPr id="2097158" name="Picture 4" descr="http://rsa.ugm.ac.id/wp-content/uploads/daging-2-560x37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37161" y="1975924"/>
            <a:ext cx="3843996" cy="2328790"/>
          </a:xfrm>
          <a:prstGeom prst="rect"/>
          <a:noFill/>
        </p:spPr>
      </p:pic>
      <p:pic>
        <p:nvPicPr>
          <p:cNvPr id="2097159" name="Picture 6" descr="http://urbanwired.com/health/wp-content/uploads/sites/2/2017/03/protei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37161" y="4304714"/>
            <a:ext cx="3843996" cy="2328790"/>
          </a:xfrm>
          <a:prstGeom prst="rect"/>
          <a:noFill/>
        </p:spPr>
      </p:pic>
      <p:pic>
        <p:nvPicPr>
          <p:cNvPr id="2097160" name="Picture 8" descr="https://sosudportal.ru/wp-content/uploads/2017/09/nasyshhennye-zhiry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174001" y="1975924"/>
            <a:ext cx="3843996" cy="2328790"/>
          </a:xfrm>
          <a:prstGeom prst="rect"/>
          <a:noFill/>
        </p:spPr>
      </p:pic>
      <p:pic>
        <p:nvPicPr>
          <p:cNvPr id="2097161" name="Picture 10" descr="http://www.flexgym.ru/images/articles/nutrieni_obiazat_ratsione_sportsmen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4174001" y="4304714"/>
            <a:ext cx="3843996" cy="2324031"/>
          </a:xfrm>
          <a:prstGeom prst="rect"/>
          <a:noFill/>
        </p:spPr>
      </p:pic>
      <p:pic>
        <p:nvPicPr>
          <p:cNvPr id="2097162" name="Picture 12" descr="http://leveton.su/wp-content/uploads/2018/02/sportivnoe-pitanie-uglevody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8210843" y="1966615"/>
            <a:ext cx="3843996" cy="2328790"/>
          </a:xfrm>
          <a:prstGeom prst="rect"/>
          <a:noFill/>
        </p:spPr>
      </p:pic>
      <p:pic>
        <p:nvPicPr>
          <p:cNvPr id="2097163" name="Picture 16" descr="http://bodibilding-free.ru/wp-content/uploads/2017/12/produkt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8210845" y="4295447"/>
            <a:ext cx="3843994" cy="2342564"/>
          </a:xfrm>
          <a:prstGeom prst="rect"/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https://st2.depositphotos.com/1013886/10274/i/950/depositphotos_102745826-stock-photo-healthy-eating-background-studio-phot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598" name="TextBox 1"/>
          <p:cNvSpPr txBox="1"/>
          <p:nvPr/>
        </p:nvSpPr>
        <p:spPr>
          <a:xfrm>
            <a:off x="3971779" y="0"/>
            <a:ext cx="4248442" cy="5603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ru-RU" u="sng">
                <a:solidFill>
                  <a:schemeClr val="bg1"/>
                </a:solidFill>
              </a:rPr>
              <a:t>Значение белков </a:t>
            </a:r>
            <a:br>
              <a:rPr b="1" dirty="0" sz="2400" lang="ru-RU" u="sng">
                <a:solidFill>
                  <a:schemeClr val="bg1"/>
                </a:solidFill>
              </a:rPr>
            </a:br>
            <a:r>
              <a:rPr b="1" dirty="0" sz="2400" lang="ru-RU" u="sng">
                <a:solidFill>
                  <a:schemeClr val="bg1"/>
                </a:solidFill>
              </a:rPr>
              <a:t>в питании спортсменов:</a:t>
            </a:r>
            <a:br>
              <a:rPr dirty="0" sz="2000" lang="ru-RU">
                <a:solidFill>
                  <a:schemeClr val="bg1"/>
                </a:solidFill>
              </a:rPr>
            </a:br>
            <a:br>
              <a:rPr dirty="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—Для образования мышечных волокон;</a:t>
            </a:r>
          </a:p>
          <a:p>
            <a:pPr algn="ctr"/>
            <a:r>
              <a:rPr dirty="0" sz="2000" lang="ru-RU">
                <a:highlight>
                  <a:srgbClr val="C0C0C0"/>
                </a:highlight>
              </a:rPr>
              <a:t>—Для восстановления тканей после травм;</a:t>
            </a:r>
          </a:p>
          <a:p>
            <a:pPr algn="ctr"/>
            <a:r>
              <a:rPr dirty="0" sz="2000" lang="ru-RU">
                <a:highlight>
                  <a:srgbClr val="C0C0C0"/>
                </a:highlight>
              </a:rPr>
              <a:t>—Для обменных процессов, интенсивность 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которых у спортсменов особенно высока;</a:t>
            </a:r>
          </a:p>
          <a:p>
            <a:pPr algn="ctr"/>
            <a:r>
              <a:rPr dirty="0" sz="2000" lang="ru-RU">
                <a:highlight>
                  <a:srgbClr val="C0C0C0"/>
                </a:highlight>
              </a:rPr>
              <a:t>—Для нормальной работы иммунной системы;</a:t>
            </a:r>
          </a:p>
          <a:p>
            <a:pPr algn="ctr"/>
            <a:r>
              <a:rPr dirty="0" sz="2000" lang="ru-RU">
                <a:highlight>
                  <a:srgbClr val="C0C0C0"/>
                </a:highlight>
              </a:rPr>
              <a:t>—Для регулирования гормональных процессов;</a:t>
            </a:r>
          </a:p>
          <a:p>
            <a:pPr algn="ctr"/>
            <a:r>
              <a:rPr dirty="0" sz="2000" lang="ru-RU">
                <a:highlight>
                  <a:srgbClr val="C0C0C0"/>
                </a:highlight>
              </a:rPr>
              <a:t>—Для полноценного снабжения организма кислородом.</a:t>
            </a:r>
          </a:p>
          <a:p>
            <a:endParaRPr dirty="0" lang="ru-RU"/>
          </a:p>
        </p:txBody>
      </p:sp>
      <p:sp>
        <p:nvSpPr>
          <p:cNvPr id="1048599" name="TextBox 4"/>
          <p:cNvSpPr txBox="1"/>
          <p:nvPr/>
        </p:nvSpPr>
        <p:spPr>
          <a:xfrm>
            <a:off x="-84402" y="138499"/>
            <a:ext cx="4248442" cy="3812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ru-RU" u="sng">
                <a:solidFill>
                  <a:schemeClr val="bg1"/>
                </a:solidFill>
              </a:rPr>
              <a:t>Значение жиров </a:t>
            </a:r>
            <a:br>
              <a:rPr b="1" dirty="0" sz="2400" lang="ru-RU" u="sng">
                <a:solidFill>
                  <a:schemeClr val="bg1"/>
                </a:solidFill>
              </a:rPr>
            </a:br>
            <a:r>
              <a:rPr b="1" dirty="0" sz="2400" lang="ru-RU" u="sng">
                <a:solidFill>
                  <a:schemeClr val="bg1"/>
                </a:solidFill>
              </a:rPr>
              <a:t>в питании спортсменов:</a:t>
            </a:r>
            <a:br>
              <a:rPr dirty="0" sz="2000" lang="ru-RU">
                <a:solidFill>
                  <a:schemeClr val="bg1"/>
                </a:solidFill>
              </a:rPr>
            </a:br>
            <a:br>
              <a:rPr dirty="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—Для улучшения обмена веществ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—Для силы, выносливости и скорости реакции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—Для снабжения тканей кислородом и питательными веществами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—Для предупреждения гипервитаминоза</a:t>
            </a:r>
            <a:endParaRPr dirty="0" sz="2000" lang="ru-RU"/>
          </a:p>
        </p:txBody>
      </p:sp>
      <p:sp>
        <p:nvSpPr>
          <p:cNvPr id="1048600" name="TextBox 5"/>
          <p:cNvSpPr txBox="1"/>
          <p:nvPr/>
        </p:nvSpPr>
        <p:spPr>
          <a:xfrm>
            <a:off x="8074854" y="0"/>
            <a:ext cx="4117145" cy="3812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ru-RU" u="sng">
                <a:solidFill>
                  <a:schemeClr val="bg1"/>
                </a:solidFill>
              </a:rPr>
              <a:t>Значение углеводов</a:t>
            </a:r>
            <a:br>
              <a:rPr b="1" dirty="0" sz="2400" lang="ru-RU" u="sng">
                <a:solidFill>
                  <a:schemeClr val="bg1"/>
                </a:solidFill>
              </a:rPr>
            </a:br>
            <a:r>
              <a:rPr b="1" dirty="0" sz="2400" lang="ru-RU" u="sng">
                <a:solidFill>
                  <a:schemeClr val="bg1"/>
                </a:solidFill>
              </a:rPr>
              <a:t>в питании спортсменов:</a:t>
            </a:r>
            <a:br>
              <a:rPr dirty="0" sz="2000" lang="ru-RU">
                <a:solidFill>
                  <a:schemeClr val="bg1"/>
                </a:solidFill>
              </a:rPr>
            </a:br>
            <a:br>
              <a:rPr dirty="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—Для роста мышц и их стимуляции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—Главный источник энергии в организме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—Для слаженной работы ЖКТ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—Для восстановления сил после тренировок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—Для улучшения общего состояния организма</a:t>
            </a:r>
            <a:endParaRPr dirty="0"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https://media.istockphoto.com/photos/healthy-food-background-picture-id51581177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601" name="TextBox 2"/>
          <p:cNvSpPr txBox="1"/>
          <p:nvPr/>
        </p:nvSpPr>
        <p:spPr>
          <a:xfrm>
            <a:off x="581463" y="0"/>
            <a:ext cx="6834948" cy="1077218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b="1" dirty="0" sz="3200" lang="ru-RU" u="sng"/>
              <a:t>НЕКОТОРЫЕ ВИТАМИНЫ В ПИТАНИИ </a:t>
            </a:r>
            <a:br>
              <a:rPr b="1" dirty="0" sz="3200" lang="ru-RU" u="sng"/>
            </a:br>
            <a:r>
              <a:rPr b="1" dirty="0" sz="3200" lang="ru-RU" u="sng"/>
              <a:t>СПОРТСМЕНОВ И ИХ ЗНАЧИМОСТЬ</a:t>
            </a:r>
          </a:p>
        </p:txBody>
      </p:sp>
      <p:pic>
        <p:nvPicPr>
          <p:cNvPr id="2097166" name="Picture 4" descr="vitamins-product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37453" y="1095375"/>
            <a:ext cx="2857500" cy="2333625"/>
          </a:xfrm>
          <a:prstGeom prst="rect"/>
          <a:noFill/>
        </p:spPr>
      </p:pic>
      <p:sp>
        <p:nvSpPr>
          <p:cNvPr id="1048602" name="Овал 3"/>
          <p:cNvSpPr/>
          <p:nvPr/>
        </p:nvSpPr>
        <p:spPr>
          <a:xfrm>
            <a:off x="3132406" y="1077219"/>
            <a:ext cx="1706880" cy="1077218"/>
          </a:xfrm>
          <a:prstGeom prst="ellips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000" lang="ru-RU">
                <a:solidFill>
                  <a:schemeClr val="tx1"/>
                </a:solidFill>
              </a:rPr>
              <a:t>Витамин </a:t>
            </a:r>
            <a:br>
              <a:rPr b="1" dirty="0" sz="2000" lang="ru-RU">
                <a:solidFill>
                  <a:schemeClr val="tx1"/>
                </a:solidFill>
              </a:rPr>
            </a:br>
            <a:r>
              <a:rPr b="1" dirty="0" sz="2000" lang="ru-RU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048603" name="TextBox 4"/>
          <p:cNvSpPr txBox="1"/>
          <p:nvPr/>
        </p:nvSpPr>
        <p:spPr>
          <a:xfrm>
            <a:off x="4839286" y="1103448"/>
            <a:ext cx="3348111" cy="1754326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lang="ru-RU"/>
              <a:t>Играет одну из важнейших ролей в организме спортсмена. Обеспечивает образование нового вещества соединительной ткани. Улучшает обмен веществ.</a:t>
            </a:r>
          </a:p>
        </p:txBody>
      </p:sp>
      <p:sp>
        <p:nvSpPr>
          <p:cNvPr id="1048604" name="Овал 8"/>
          <p:cNvSpPr/>
          <p:nvPr/>
        </p:nvSpPr>
        <p:spPr>
          <a:xfrm>
            <a:off x="3481167" y="3152001"/>
            <a:ext cx="1706880" cy="1077218"/>
          </a:xfrm>
          <a:prstGeom prst="ellips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000" lang="ru-RU">
                <a:solidFill>
                  <a:schemeClr val="tx1"/>
                </a:solidFill>
              </a:rPr>
              <a:t>Витамин </a:t>
            </a:r>
            <a:br>
              <a:rPr b="1" dirty="0" sz="2000" lang="ru-RU">
                <a:solidFill>
                  <a:schemeClr val="tx1"/>
                </a:solidFill>
              </a:rPr>
            </a:br>
            <a:r>
              <a:rPr b="1" dirty="0" sz="2000" lang="ru-RU">
                <a:solidFill>
                  <a:schemeClr val="tx1"/>
                </a:solidFill>
              </a:rPr>
              <a:t>В6</a:t>
            </a:r>
          </a:p>
        </p:txBody>
      </p:sp>
      <p:sp>
        <p:nvSpPr>
          <p:cNvPr id="1048605" name="TextBox 9"/>
          <p:cNvSpPr txBox="1"/>
          <p:nvPr/>
        </p:nvSpPr>
        <p:spPr>
          <a:xfrm>
            <a:off x="5174076" y="3152001"/>
            <a:ext cx="3348111" cy="1200329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lang="ru-RU"/>
              <a:t>Участвует во всех процессах роста мышечной ткани. Важен для правильного усвоения жиров, белков и углеводов.</a:t>
            </a:r>
          </a:p>
        </p:txBody>
      </p:sp>
      <p:sp>
        <p:nvSpPr>
          <p:cNvPr id="1048606" name="Овал 10"/>
          <p:cNvSpPr/>
          <p:nvPr/>
        </p:nvSpPr>
        <p:spPr>
          <a:xfrm>
            <a:off x="5911655" y="4932557"/>
            <a:ext cx="1706880" cy="1077218"/>
          </a:xfrm>
          <a:prstGeom prst="ellipse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000" lang="ru-RU">
                <a:solidFill>
                  <a:schemeClr val="tx1"/>
                </a:solidFill>
              </a:rPr>
              <a:t>Витамин </a:t>
            </a:r>
            <a:br>
              <a:rPr b="1" dirty="0" sz="2000" lang="ru-RU">
                <a:solidFill>
                  <a:schemeClr val="tx1"/>
                </a:solidFill>
              </a:rPr>
            </a:br>
            <a:r>
              <a:rPr b="1" dirty="0" sz="2000" lang="en-US">
                <a:solidFill>
                  <a:schemeClr val="tx1"/>
                </a:solidFill>
              </a:rPr>
              <a:t>D</a:t>
            </a:r>
            <a:endParaRPr b="1" dirty="0" sz="2000" lang="ru-RU">
              <a:solidFill>
                <a:schemeClr val="tx1"/>
              </a:solidFill>
            </a:endParaRPr>
          </a:p>
        </p:txBody>
      </p:sp>
      <p:sp>
        <p:nvSpPr>
          <p:cNvPr id="1048607" name="Овал 12"/>
          <p:cNvSpPr/>
          <p:nvPr/>
        </p:nvSpPr>
        <p:spPr>
          <a:xfrm>
            <a:off x="290733" y="4532448"/>
            <a:ext cx="1706880" cy="1077218"/>
          </a:xfrm>
          <a:prstGeom prst="ellipse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000" lang="ru-RU">
                <a:solidFill>
                  <a:schemeClr val="tx1"/>
                </a:solidFill>
              </a:rPr>
              <a:t>Витамин </a:t>
            </a:r>
            <a:br>
              <a:rPr b="1" dirty="0" sz="2000" lang="ru-RU">
                <a:solidFill>
                  <a:schemeClr val="tx1"/>
                </a:solidFill>
              </a:rPr>
            </a:br>
            <a:r>
              <a:rPr b="1" dirty="0" sz="2000" lang="ru-RU">
                <a:solidFill>
                  <a:schemeClr val="tx1"/>
                </a:solidFill>
              </a:rPr>
              <a:t>В2</a:t>
            </a:r>
          </a:p>
        </p:txBody>
      </p:sp>
      <p:sp>
        <p:nvSpPr>
          <p:cNvPr id="1048608" name="TextBox 13"/>
          <p:cNvSpPr txBox="1"/>
          <p:nvPr/>
        </p:nvSpPr>
        <p:spPr>
          <a:xfrm>
            <a:off x="7618535" y="4937258"/>
            <a:ext cx="3348111" cy="1477328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lang="ru-RU"/>
              <a:t>Способствует повышению выносливости. Снижает признаки усталости. Помогает усваивать элементы, важные для мышечного сокращения.</a:t>
            </a:r>
          </a:p>
        </p:txBody>
      </p:sp>
      <p:sp>
        <p:nvSpPr>
          <p:cNvPr id="1048609" name="Овал 15"/>
          <p:cNvSpPr/>
          <p:nvPr/>
        </p:nvSpPr>
        <p:spPr>
          <a:xfrm>
            <a:off x="9494226" y="1193042"/>
            <a:ext cx="1706880" cy="1077218"/>
          </a:xfrm>
          <a:prstGeom prst="ellipse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000" lang="ru-RU">
                <a:solidFill>
                  <a:schemeClr val="tx1"/>
                </a:solidFill>
              </a:rPr>
              <a:t>Витамин </a:t>
            </a:r>
            <a:br>
              <a:rPr b="1" dirty="0" sz="2000" lang="ru-RU">
                <a:solidFill>
                  <a:schemeClr val="tx1"/>
                </a:solidFill>
              </a:rPr>
            </a:br>
            <a:r>
              <a:rPr b="1" dirty="0" sz="2000" lang="ru-RU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048610" name="TextBox 16"/>
          <p:cNvSpPr txBox="1"/>
          <p:nvPr/>
        </p:nvSpPr>
        <p:spPr>
          <a:xfrm>
            <a:off x="8673611" y="2270260"/>
            <a:ext cx="3348111" cy="1477328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lang="ru-RU"/>
              <a:t>Регулирует мышечную утомляемость, улучшает белковый обмен. Незаменим при серьёзных физических нагрузках</a:t>
            </a:r>
          </a:p>
        </p:txBody>
      </p:sp>
      <p:sp>
        <p:nvSpPr>
          <p:cNvPr id="1048611" name="TextBox 11"/>
          <p:cNvSpPr txBox="1"/>
          <p:nvPr/>
        </p:nvSpPr>
        <p:spPr>
          <a:xfrm>
            <a:off x="1981786" y="4532448"/>
            <a:ext cx="3348111" cy="2031325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lang="ru-RU"/>
              <a:t>Участвует почти во всех процессах обмена веществ. Избавляет от симптомов перенапряжения и анемии. Особенно следует применять в период больших психофизических нагрузок.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https://st2.depositphotos.com/1013886/10274/i/950/depositphotos_102743600-stock-photo-healthy-food-background-studio-phot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612" name="TextBox 1"/>
          <p:cNvSpPr txBox="1"/>
          <p:nvPr/>
        </p:nvSpPr>
        <p:spPr>
          <a:xfrm>
            <a:off x="5570882" y="0"/>
            <a:ext cx="5839099" cy="954107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b="1" dirty="0" sz="2800" lang="ru-RU" u="sng"/>
              <a:t>НЕКОТОРЫЕ ДОБАВКИ К ПИТАНИЮ, </a:t>
            </a:r>
            <a:br>
              <a:rPr b="1" dirty="0" sz="2800" lang="ru-RU" u="sng"/>
            </a:br>
            <a:r>
              <a:rPr b="1" dirty="0" sz="2800" lang="ru-RU" u="sng"/>
              <a:t>РЕКОМЕНДУЕМЫЕ СПОРТСМЕНАМ</a:t>
            </a:r>
          </a:p>
        </p:txBody>
      </p:sp>
      <p:pic>
        <p:nvPicPr>
          <p:cNvPr id="2097168" name="Picture 4" descr="Фото 2 - 10 главных спортпит-добавок для твоего рациона атлет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53849" y="954107"/>
            <a:ext cx="1168205" cy="1285026"/>
          </a:xfrm>
          <a:prstGeom prst="rect"/>
          <a:noFill/>
        </p:spPr>
      </p:pic>
      <p:sp>
        <p:nvSpPr>
          <p:cNvPr id="1048613" name="TextBox 2"/>
          <p:cNvSpPr txBox="1"/>
          <p:nvPr/>
        </p:nvSpPr>
        <p:spPr>
          <a:xfrm>
            <a:off x="1280942" y="906333"/>
            <a:ext cx="2812953" cy="200054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ru-RU">
                <a:highlight>
                  <a:srgbClr val="C0C0C0"/>
                </a:highlight>
              </a:rPr>
              <a:t>Протеин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Важен для компенсации общей нехватки белка и активного наращивания мышц</a:t>
            </a:r>
          </a:p>
        </p:txBody>
      </p:sp>
      <p:pic>
        <p:nvPicPr>
          <p:cNvPr id="2097169" name="Picture 6" descr="Фото 11 - 10 главных спортпит-добавок для твоего рациона атлет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222444" y="3193240"/>
            <a:ext cx="1209675" cy="1425628"/>
          </a:xfrm>
          <a:prstGeom prst="rect"/>
          <a:noFill/>
        </p:spPr>
      </p:pic>
      <p:sp>
        <p:nvSpPr>
          <p:cNvPr id="1048614" name="TextBox 6"/>
          <p:cNvSpPr txBox="1"/>
          <p:nvPr/>
        </p:nvSpPr>
        <p:spPr>
          <a:xfrm>
            <a:off x="1381124" y="3193240"/>
            <a:ext cx="2812953" cy="298543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ru-RU">
                <a:highlight>
                  <a:srgbClr val="C0C0C0"/>
                </a:highlight>
              </a:rPr>
              <a:t>Протеиновые батончики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Самый удобный источник белка и углеводов. Хорошо утоляют голод и отбивают аппетит на длительный промежуток времени</a:t>
            </a:r>
          </a:p>
        </p:txBody>
      </p:sp>
      <p:pic>
        <p:nvPicPr>
          <p:cNvPr id="2097170" name="Picture 8" descr="Фото 4 - 10 главных спортпит-добавок для твоего рациона атлет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093895" y="960107"/>
            <a:ext cx="1238250" cy="1905000"/>
          </a:xfrm>
          <a:prstGeom prst="rect"/>
          <a:noFill/>
        </p:spPr>
      </p:pic>
      <p:sp>
        <p:nvSpPr>
          <p:cNvPr id="1048615" name="TextBox 8"/>
          <p:cNvSpPr txBox="1"/>
          <p:nvPr/>
        </p:nvSpPr>
        <p:spPr>
          <a:xfrm>
            <a:off x="5285154" y="936157"/>
            <a:ext cx="2812953" cy="29238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ru-RU">
                <a:highlight>
                  <a:srgbClr val="C0C0C0"/>
                </a:highlight>
              </a:rPr>
              <a:t>Гейнер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Комбинация легкоусвояемых белков и углеводов. Помогает быстрому набору массы, обеспечивают повышением энергии и лёгким восстановлением после</a:t>
            </a:r>
          </a:p>
        </p:txBody>
      </p:sp>
      <p:pic>
        <p:nvPicPr>
          <p:cNvPr id="2097171" name="Picture 10" descr="Фото 5 - 10 главных спортпит-добавок для твоего рациона атлет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4117707" y="3992894"/>
            <a:ext cx="1190625" cy="1905000"/>
          </a:xfrm>
          <a:prstGeom prst="rect"/>
          <a:noFill/>
        </p:spPr>
      </p:pic>
      <p:sp>
        <p:nvSpPr>
          <p:cNvPr id="1048616" name="TextBox 10"/>
          <p:cNvSpPr txBox="1"/>
          <p:nvPr/>
        </p:nvSpPr>
        <p:spPr>
          <a:xfrm>
            <a:off x="5261537" y="3959408"/>
            <a:ext cx="2812953" cy="230832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ru-RU">
                <a:highlight>
                  <a:srgbClr val="C0C0C0"/>
                </a:highlight>
              </a:rPr>
              <a:t>ВСАА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Три самые важные аминокислоты. Помогает при жиросжигании терять как можно меньше мышц.</a:t>
            </a:r>
          </a:p>
        </p:txBody>
      </p:sp>
      <p:pic>
        <p:nvPicPr>
          <p:cNvPr id="2097172" name="Picture 12" descr="Фото 8 - 10 главных спортпит-добавок для твоего рациона атлет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8187666" y="1048553"/>
            <a:ext cx="1304925" cy="1483632"/>
          </a:xfrm>
          <a:prstGeom prst="rect"/>
          <a:noFill/>
        </p:spPr>
      </p:pic>
      <p:sp>
        <p:nvSpPr>
          <p:cNvPr id="1048617" name="TextBox 13"/>
          <p:cNvSpPr txBox="1"/>
          <p:nvPr/>
        </p:nvSpPr>
        <p:spPr>
          <a:xfrm>
            <a:off x="9468606" y="1048553"/>
            <a:ext cx="2812953" cy="261610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ru-RU">
                <a:highlight>
                  <a:srgbClr val="C0C0C0"/>
                </a:highlight>
              </a:rPr>
              <a:t>Глютамин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Главный источник глютамина в организме. Защищает иммунитет, способствует активному восстановлению организма</a:t>
            </a:r>
          </a:p>
        </p:txBody>
      </p:sp>
      <p:pic>
        <p:nvPicPr>
          <p:cNvPr id="2097173" name="Picture 14" descr="Фото 3 - 10 главных спортпит-добавок для твоего рациона атлета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8098107" y="3932456"/>
            <a:ext cx="1181100" cy="1483632"/>
          </a:xfrm>
          <a:prstGeom prst="rect"/>
          <a:noFill/>
        </p:spPr>
      </p:pic>
      <p:sp>
        <p:nvSpPr>
          <p:cNvPr id="1048618" name="TextBox 15"/>
          <p:cNvSpPr txBox="1"/>
          <p:nvPr/>
        </p:nvSpPr>
        <p:spPr>
          <a:xfrm>
            <a:off x="9279207" y="3901002"/>
            <a:ext cx="2812953" cy="298543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ru-RU">
                <a:highlight>
                  <a:srgbClr val="C0C0C0"/>
                </a:highlight>
              </a:rPr>
              <a:t>Комплексные аминокислоты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Источник аминокислот при их недостатке в организме. Комбинация наиважнейших для организма аминокислот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 descr="https://st2.depositphotos.com/1177973/5279/i/950/depositphotos_52793785-stock-photo-summer-frame-with-fresh-organic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619" name="TextBox 2"/>
          <p:cNvSpPr txBox="1"/>
          <p:nvPr/>
        </p:nvSpPr>
        <p:spPr>
          <a:xfrm>
            <a:off x="126609" y="0"/>
            <a:ext cx="8980535" cy="52322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800" lang="ru-RU" u="sng">
                <a:solidFill>
                  <a:schemeClr val="bg1"/>
                </a:solidFill>
              </a:rPr>
              <a:t>ОСОБЕННОСТИ СОСТАВЛЕНИЯ МЕНЮ ДЛЯ СПОРТСМЕНА</a:t>
            </a:r>
          </a:p>
        </p:txBody>
      </p:sp>
      <p:sp>
        <p:nvSpPr>
          <p:cNvPr id="1048620" name="TextBox 3"/>
          <p:cNvSpPr txBox="1"/>
          <p:nvPr/>
        </p:nvSpPr>
        <p:spPr>
          <a:xfrm>
            <a:off x="126609" y="612844"/>
            <a:ext cx="11938782" cy="624786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>
                <a:highlight>
                  <a:srgbClr val="C0C0C0"/>
                </a:highlight>
              </a:rPr>
              <a:t>При составлении спортивного меню следует обязательно руководствоваться БЖУ, рассчитывать калорийность. Особенно внимательно следует относиться к перечню продуктов, особенностям термической обработки, разработке специальных блюд. Всё выше перечисленное должно соответствовать запросам и потребностям организма спортсмена.</a:t>
            </a:r>
            <a:br>
              <a:rPr dirty="0" sz="2000" lang="ru-RU">
                <a:highlight>
                  <a:srgbClr val="C0C0C0"/>
                </a:highlight>
              </a:rPr>
            </a:br>
            <a:endParaRPr dirty="0" sz="2000" lang="ru-RU">
              <a:highlight>
                <a:srgbClr val="C0C0C0"/>
              </a:highlight>
            </a:endParaRPr>
          </a:p>
          <a:p>
            <a:r>
              <a:rPr dirty="0" sz="2000" lang="ru-RU">
                <a:highlight>
                  <a:srgbClr val="C0C0C0"/>
                </a:highlight>
              </a:rPr>
              <a:t>Всю пищу принято делить на </a:t>
            </a:r>
            <a:r>
              <a:rPr b="1" dirty="0" sz="2000" lang="ru-RU">
                <a:highlight>
                  <a:srgbClr val="C0C0C0"/>
                </a:highlight>
              </a:rPr>
              <a:t>6 основных групп</a:t>
            </a:r>
            <a:r>
              <a:rPr dirty="0" sz="2000" lang="ru-RU">
                <a:highlight>
                  <a:srgbClr val="C0C0C0"/>
                </a:highlight>
              </a:rPr>
              <a:t>:</a:t>
            </a:r>
            <a:br>
              <a:rPr dirty="0" sz="2000" lang="ru-RU">
                <a:highlight>
                  <a:srgbClr val="C0C0C0"/>
                </a:highlight>
              </a:rPr>
            </a:b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—Кисломолочные продукты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—Продукты животного происхождения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—Хлебо-булочные и мучные изделия; источники быстрых углеводов (сахар)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—Жиры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—Овощи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—Фрукты и ягоды</a:t>
            </a:r>
            <a:br>
              <a:rPr dirty="0" sz="2000" lang="ru-RU">
                <a:highlight>
                  <a:srgbClr val="C0C0C0"/>
                </a:highlight>
              </a:rPr>
            </a:b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В спортивном питании предпочтение должно отдаваться продуктам животного происхождения как источникам белка, а так же овощам и фруктам как источникам витамин и минералов. Но при этом меню спортсмена не должно быть перегружено одной или несколькими группами продуктов, продукты всех групп должны употребляться в относительно одинаковых пропорциях.</a:t>
            </a:r>
            <a:br>
              <a:rPr dirty="0" sz="2000" lang="ru-RU">
                <a:highlight>
                  <a:srgbClr val="C0C0C0"/>
                </a:highlight>
              </a:rPr>
            </a:br>
            <a:r>
              <a:rPr dirty="0" sz="2000" lang="ru-RU">
                <a:highlight>
                  <a:srgbClr val="C0C0C0"/>
                </a:highlight>
              </a:rPr>
              <a:t>Из рациона следует исключить жареную пищу и «фастфуд». Так же следует снизить употребление хлебо-булочных изделий и продуктов, с излишним содержанием крахмала.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ПИТАНИЕ  СПОРТСМЕНОВ</dc:title>
  <dc:creator>Анастасия Старкова</dc:creator>
  <cp:lastModifiedBy>Надюша</cp:lastModifiedBy>
  <dcterms:created xsi:type="dcterms:W3CDTF">2018-04-05T04:58:38Z</dcterms:created>
  <dcterms:modified xsi:type="dcterms:W3CDTF">2020-05-21T08:15:42Z</dcterms:modified>
</cp:coreProperties>
</file>